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1" r:id="rId1"/>
  </p:sldMasterIdLst>
  <p:sldIdLst>
    <p:sldId id="256" r:id="rId2"/>
    <p:sldId id="257" r:id="rId3"/>
    <p:sldId id="261" r:id="rId4"/>
    <p:sldId id="262" r:id="rId5"/>
    <p:sldId id="265" r:id="rId6"/>
    <p:sldId id="266" r:id="rId7"/>
    <p:sldId id="267" r:id="rId8"/>
    <p:sldId id="275" r:id="rId9"/>
    <p:sldId id="277" r:id="rId10"/>
    <p:sldId id="276"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7471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259672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240325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342F6E-5290-430C-B308-C4A8E2C2D360}" type="slidenum">
              <a:rPr lang="zh-TW" altLang="en-US" smtClean="0"/>
              <a:t>‹#›</a:t>
            </a:fld>
            <a:endParaRPr lang="zh-TW"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7774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154508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342F6E-5290-430C-B308-C4A8E2C2D360}" type="slidenum">
              <a:rPr lang="zh-TW" altLang="en-US" smtClean="0"/>
              <a:t>‹#›</a:t>
            </a:fld>
            <a:endParaRPr lang="zh-TW"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0886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2446032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1607906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377395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58462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270076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101600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139592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960723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50938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256068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F157ACD8-6E3D-48B4-9B21-C1EF4543EBB8}" type="datetimeFigureOut">
              <a:rPr lang="zh-TW" altLang="en-US" smtClean="0"/>
              <a:t>2025/5/14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408833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157ACD8-6E3D-48B4-9B21-C1EF4543EBB8}" type="datetimeFigureOut">
              <a:rPr lang="zh-TW" altLang="en-US" smtClean="0"/>
              <a:t>2025/5/14</a:t>
            </a:fld>
            <a:endParaRPr lang="zh-TW"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F342F6E-5290-430C-B308-C4A8E2C2D360}" type="slidenum">
              <a:rPr lang="zh-TW" altLang="en-US" smtClean="0"/>
              <a:t>‹#›</a:t>
            </a:fld>
            <a:endParaRPr lang="zh-TW" altLang="en-US"/>
          </a:p>
        </p:txBody>
      </p:sp>
    </p:spTree>
    <p:extLst>
      <p:ext uri="{BB962C8B-B14F-4D97-AF65-F5344CB8AC3E}">
        <p14:creationId xmlns:p14="http://schemas.microsoft.com/office/powerpoint/2010/main" val="3616112645"/>
      </p:ext>
    </p:extLst>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25" r:id="rId4"/>
    <p:sldLayoutId id="2147484126" r:id="rId5"/>
    <p:sldLayoutId id="2147484127" r:id="rId6"/>
    <p:sldLayoutId id="2147484128" r:id="rId7"/>
    <p:sldLayoutId id="2147484129" r:id="rId8"/>
    <p:sldLayoutId id="2147484130" r:id="rId9"/>
    <p:sldLayoutId id="2147484131" r:id="rId10"/>
    <p:sldLayoutId id="2147484132" r:id="rId11"/>
    <p:sldLayoutId id="2147484133" r:id="rId12"/>
    <p:sldLayoutId id="2147484134" r:id="rId13"/>
    <p:sldLayoutId id="2147484135" r:id="rId14"/>
    <p:sldLayoutId id="2147484136" r:id="rId15"/>
    <p:sldLayoutId id="214748413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043608" y="2276872"/>
            <a:ext cx="6840760" cy="1800200"/>
          </a:xfrm>
        </p:spPr>
        <p:txBody>
          <a:bodyPr>
            <a:noAutofit/>
          </a:bodyPr>
          <a:lstStyle/>
          <a:p>
            <a:r>
              <a:rPr lang="zh-TW" altLang="en-US" sz="7200" b="1" dirty="0">
                <a:solidFill>
                  <a:schemeClr val="accent1">
                    <a:lumMod val="20000"/>
                    <a:lumOff val="80000"/>
                  </a:schemeClr>
                </a:solidFill>
                <a:latin typeface="微軟正黑體" panose="020B0604030504040204" pitchFamily="34" charset="-120"/>
                <a:ea typeface="微軟正黑體" panose="020B0604030504040204" pitchFamily="34" charset="-120"/>
              </a:rPr>
              <a:t>業務介紹與宣導</a:t>
            </a:r>
          </a:p>
        </p:txBody>
      </p:sp>
      <p:sp>
        <p:nvSpPr>
          <p:cNvPr id="3" name="副標題 2"/>
          <p:cNvSpPr>
            <a:spLocks noGrp="1"/>
          </p:cNvSpPr>
          <p:nvPr>
            <p:ph type="subTitle" idx="1"/>
          </p:nvPr>
        </p:nvSpPr>
        <p:spPr/>
        <p:txBody>
          <a:bodyPr>
            <a:normAutofit/>
          </a:bodyPr>
          <a:lstStyle/>
          <a:p>
            <a:r>
              <a:rPr lang="zh-TW" altLang="en-US" sz="3200" b="1" dirty="0"/>
              <a:t>技士 許亮揚 </a:t>
            </a:r>
            <a:r>
              <a:rPr lang="en-US" altLang="zh-TW" sz="3200" b="1" dirty="0"/>
              <a:t>(#4602)</a:t>
            </a:r>
            <a:endParaRPr lang="zh-TW" altLang="en-US" sz="3200" b="1" dirty="0"/>
          </a:p>
        </p:txBody>
      </p:sp>
      <p:sp>
        <p:nvSpPr>
          <p:cNvPr id="4" name="文字方塊 3"/>
          <p:cNvSpPr txBox="1"/>
          <p:nvPr/>
        </p:nvSpPr>
        <p:spPr>
          <a:xfrm>
            <a:off x="6372200" y="5085184"/>
            <a:ext cx="1152128" cy="369332"/>
          </a:xfrm>
          <a:prstGeom prst="rect">
            <a:avLst/>
          </a:prstGeom>
          <a:noFill/>
        </p:spPr>
        <p:txBody>
          <a:bodyPr wrap="square" rtlCol="0">
            <a:spAutoFit/>
          </a:bodyPr>
          <a:lstStyle/>
          <a:p>
            <a:r>
              <a:rPr lang="zh-TW" altLang="en-US" dirty="0"/>
              <a:t>研究所</a:t>
            </a:r>
          </a:p>
        </p:txBody>
      </p:sp>
    </p:spTree>
    <p:extLst>
      <p:ext uri="{BB962C8B-B14F-4D97-AF65-F5344CB8AC3E}">
        <p14:creationId xmlns:p14="http://schemas.microsoft.com/office/powerpoint/2010/main" val="800475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兼任助教</a:t>
            </a:r>
          </a:p>
        </p:txBody>
      </p:sp>
      <p:sp>
        <p:nvSpPr>
          <p:cNvPr id="3" name="內容版面配置區 2"/>
          <p:cNvSpPr>
            <a:spLocks noGrp="1"/>
          </p:cNvSpPr>
          <p:nvPr>
            <p:ph idx="1"/>
          </p:nvPr>
        </p:nvSpPr>
        <p:spPr>
          <a:xfrm>
            <a:off x="827584" y="2060848"/>
            <a:ext cx="9073008" cy="5184576"/>
          </a:xfrm>
        </p:spPr>
        <p:txBody>
          <a:bodyPr>
            <a:normAutofit/>
          </a:bodyPr>
          <a:lstStyle/>
          <a:p>
            <a:pPr marL="0" lvl="0" indent="0">
              <a:buNone/>
            </a:pPr>
            <a:br>
              <a:rPr lang="en-US" altLang="zh-TW" sz="1400" dirty="0"/>
            </a:br>
            <a:endParaRPr lang="zh-TW" altLang="zh-TW" sz="1400" dirty="0"/>
          </a:p>
          <a:p>
            <a:endParaRPr lang="zh-TW" altLang="en-US" sz="1100" dirty="0"/>
          </a:p>
        </p:txBody>
      </p:sp>
      <p:sp>
        <p:nvSpPr>
          <p:cNvPr id="4" name="矩形 3"/>
          <p:cNvSpPr/>
          <p:nvPr/>
        </p:nvSpPr>
        <p:spPr>
          <a:xfrm>
            <a:off x="251520" y="1052736"/>
            <a:ext cx="8892480" cy="4801314"/>
          </a:xfrm>
          <a:prstGeom prst="rect">
            <a:avLst/>
          </a:prstGeom>
        </p:spPr>
        <p:txBody>
          <a:bodyPr wrap="square">
            <a:spAutoFit/>
          </a:bodyPr>
          <a:lstStyle/>
          <a:p>
            <a:pPr lvl="0"/>
            <a:endParaRPr lang="en-US" altLang="zh-TW" dirty="0"/>
          </a:p>
          <a:p>
            <a:pPr marL="285750" lvl="0" indent="-285750">
              <a:buFont typeface="Wingdings" panose="05000000000000000000" pitchFamily="2" charset="2"/>
              <a:buChar char="ü"/>
            </a:pPr>
            <a:r>
              <a:rPr lang="zh-TW" altLang="zh-TW" sz="2400" dirty="0">
                <a:solidFill>
                  <a:schemeClr val="tx1">
                    <a:lumMod val="75000"/>
                    <a:lumOff val="25000"/>
                  </a:schemeClr>
                </a:solidFill>
              </a:rPr>
              <a:t>每學期給</a:t>
            </a:r>
            <a:r>
              <a:rPr lang="en-US" altLang="zh-TW" sz="2400" dirty="0">
                <a:solidFill>
                  <a:srgbClr val="C00000"/>
                </a:solidFill>
              </a:rPr>
              <a:t>3.5</a:t>
            </a:r>
            <a:r>
              <a:rPr lang="zh-TW" altLang="zh-TW" sz="2400" dirty="0">
                <a:solidFill>
                  <a:srgbClr val="C00000"/>
                </a:solidFill>
              </a:rPr>
              <a:t>個月</a:t>
            </a:r>
            <a:r>
              <a:rPr lang="zh-TW" altLang="en-US" sz="2400" dirty="0">
                <a:solidFill>
                  <a:srgbClr val="C00000"/>
                </a:solidFill>
              </a:rPr>
              <a:t>薪資</a:t>
            </a:r>
            <a:r>
              <a:rPr lang="zh-TW" altLang="zh-TW" sz="2400" dirty="0">
                <a:solidFill>
                  <a:schemeClr val="tx1">
                    <a:lumMod val="75000"/>
                    <a:lumOff val="25000"/>
                  </a:schemeClr>
                </a:solidFill>
              </a:rPr>
              <a:t>，</a:t>
            </a:r>
            <a:r>
              <a:rPr lang="en-US" altLang="zh-TW" sz="2400" dirty="0">
                <a:solidFill>
                  <a:schemeClr val="tx1">
                    <a:lumMod val="75000"/>
                    <a:lumOff val="25000"/>
                  </a:schemeClr>
                </a:solidFill>
              </a:rPr>
              <a:t>(</a:t>
            </a:r>
            <a:r>
              <a:rPr lang="zh-TW" altLang="en-US" sz="2400" dirty="0">
                <a:solidFill>
                  <a:schemeClr val="tx1">
                    <a:lumMod val="75000"/>
                    <a:lumOff val="25000"/>
                  </a:schemeClr>
                </a:solidFill>
              </a:rPr>
              <a:t>上學期：</a:t>
            </a:r>
            <a:r>
              <a:rPr lang="en-US" altLang="zh-TW" sz="2400" dirty="0">
                <a:solidFill>
                  <a:schemeClr val="tx1">
                    <a:lumMod val="75000"/>
                    <a:lumOff val="25000"/>
                  </a:schemeClr>
                </a:solidFill>
              </a:rPr>
              <a:t>9</a:t>
            </a:r>
            <a:r>
              <a:rPr lang="zh-TW" altLang="zh-TW" sz="2400" dirty="0">
                <a:solidFill>
                  <a:schemeClr val="tx1">
                    <a:lumMod val="75000"/>
                    <a:lumOff val="25000"/>
                  </a:schemeClr>
                </a:solidFill>
              </a:rPr>
              <a:t>月</a:t>
            </a:r>
            <a:r>
              <a:rPr lang="zh-TW" altLang="en-US" sz="2400" dirty="0">
                <a:solidFill>
                  <a:schemeClr val="tx1">
                    <a:lumMod val="75000"/>
                    <a:lumOff val="25000"/>
                  </a:schemeClr>
                </a:solidFill>
              </a:rPr>
              <a:t>份給</a:t>
            </a:r>
            <a:r>
              <a:rPr lang="en-US" altLang="zh-TW" sz="2400" dirty="0">
                <a:solidFill>
                  <a:schemeClr val="tx1">
                    <a:lumMod val="75000"/>
                    <a:lumOff val="25000"/>
                  </a:schemeClr>
                </a:solidFill>
              </a:rPr>
              <a:t>0.5</a:t>
            </a:r>
            <a:r>
              <a:rPr lang="zh-TW" altLang="zh-TW" sz="2400" dirty="0">
                <a:solidFill>
                  <a:schemeClr val="tx1">
                    <a:lumMod val="75000"/>
                    <a:lumOff val="25000"/>
                  </a:schemeClr>
                </a:solidFill>
              </a:rPr>
              <a:t>個月，</a:t>
            </a:r>
            <a:r>
              <a:rPr lang="en-US" altLang="zh-TW" sz="2400" dirty="0">
                <a:solidFill>
                  <a:schemeClr val="tx1">
                    <a:lumMod val="75000"/>
                    <a:lumOff val="25000"/>
                  </a:schemeClr>
                </a:solidFill>
              </a:rPr>
              <a:t>10.11.12</a:t>
            </a:r>
            <a:r>
              <a:rPr lang="zh-TW" altLang="en-US" sz="2400" dirty="0">
                <a:solidFill>
                  <a:schemeClr val="tx1">
                    <a:lumMod val="75000"/>
                    <a:lumOff val="25000"/>
                  </a:schemeClr>
                </a:solidFill>
              </a:rPr>
              <a:t>月份</a:t>
            </a:r>
            <a:r>
              <a:rPr lang="zh-TW" altLang="zh-TW" sz="2400" dirty="0">
                <a:solidFill>
                  <a:schemeClr val="tx1">
                    <a:lumMod val="75000"/>
                    <a:lumOff val="25000"/>
                  </a:schemeClr>
                </a:solidFill>
              </a:rPr>
              <a:t>各</a:t>
            </a:r>
            <a:r>
              <a:rPr lang="zh-TW" altLang="en-US" sz="2400" dirty="0">
                <a:solidFill>
                  <a:schemeClr val="tx1">
                    <a:lumMod val="75000"/>
                    <a:lumOff val="25000"/>
                  </a:schemeClr>
                </a:solidFill>
              </a:rPr>
              <a:t>給</a:t>
            </a:r>
            <a:r>
              <a:rPr lang="en-US" altLang="zh-TW" sz="2400" dirty="0">
                <a:solidFill>
                  <a:schemeClr val="tx1">
                    <a:lumMod val="75000"/>
                    <a:lumOff val="25000"/>
                  </a:schemeClr>
                </a:solidFill>
              </a:rPr>
              <a:t>1</a:t>
            </a:r>
            <a:r>
              <a:rPr lang="zh-TW" altLang="zh-TW" sz="2400" dirty="0">
                <a:solidFill>
                  <a:schemeClr val="tx1">
                    <a:lumMod val="75000"/>
                    <a:lumOff val="25000"/>
                  </a:schemeClr>
                </a:solidFill>
              </a:rPr>
              <a:t>個月</a:t>
            </a:r>
            <a:r>
              <a:rPr lang="en-US" altLang="zh-TW" sz="2400" dirty="0">
                <a:solidFill>
                  <a:schemeClr val="tx1">
                    <a:lumMod val="75000"/>
                    <a:lumOff val="25000"/>
                  </a:schemeClr>
                </a:solidFill>
              </a:rPr>
              <a:t>)</a:t>
            </a:r>
            <a:r>
              <a:rPr lang="zh-TW" altLang="en-US" sz="2400" dirty="0">
                <a:solidFill>
                  <a:schemeClr val="tx1">
                    <a:lumMod val="75000"/>
                    <a:lumOff val="25000"/>
                  </a:schemeClr>
                </a:solidFill>
              </a:rPr>
              <a:t>、</a:t>
            </a:r>
            <a:r>
              <a:rPr lang="en-US" altLang="zh-TW" sz="2400" dirty="0">
                <a:solidFill>
                  <a:schemeClr val="tx1">
                    <a:lumMod val="75000"/>
                    <a:lumOff val="25000"/>
                  </a:schemeClr>
                </a:solidFill>
              </a:rPr>
              <a:t>(</a:t>
            </a:r>
            <a:r>
              <a:rPr lang="zh-TW" altLang="en-US" sz="2400" dirty="0">
                <a:solidFill>
                  <a:schemeClr val="tx1">
                    <a:lumMod val="75000"/>
                    <a:lumOff val="25000"/>
                  </a:schemeClr>
                </a:solidFill>
              </a:rPr>
              <a:t>下學期：</a:t>
            </a:r>
            <a:r>
              <a:rPr lang="en-US" altLang="zh-TW" sz="2400" dirty="0">
                <a:solidFill>
                  <a:schemeClr val="tx1">
                    <a:lumMod val="75000"/>
                    <a:lumOff val="25000"/>
                  </a:schemeClr>
                </a:solidFill>
              </a:rPr>
              <a:t>3.4.5</a:t>
            </a:r>
            <a:r>
              <a:rPr lang="zh-TW" altLang="en-US" sz="2400" dirty="0">
                <a:solidFill>
                  <a:schemeClr val="tx1">
                    <a:lumMod val="75000"/>
                    <a:lumOff val="25000"/>
                  </a:schemeClr>
                </a:solidFill>
              </a:rPr>
              <a:t>月份各給</a:t>
            </a:r>
            <a:r>
              <a:rPr lang="en-US" altLang="zh-TW" sz="2400" dirty="0">
                <a:solidFill>
                  <a:schemeClr val="tx1">
                    <a:lumMod val="75000"/>
                    <a:lumOff val="25000"/>
                  </a:schemeClr>
                </a:solidFill>
              </a:rPr>
              <a:t>1</a:t>
            </a:r>
            <a:r>
              <a:rPr lang="zh-TW" altLang="en-US" sz="2400" dirty="0">
                <a:solidFill>
                  <a:schemeClr val="tx1">
                    <a:lumMod val="75000"/>
                    <a:lumOff val="25000"/>
                  </a:schemeClr>
                </a:solidFill>
              </a:rPr>
              <a:t>個月，</a:t>
            </a:r>
            <a:r>
              <a:rPr lang="en-US" altLang="zh-TW" sz="2400" dirty="0">
                <a:solidFill>
                  <a:schemeClr val="tx1">
                    <a:lumMod val="75000"/>
                    <a:lumOff val="25000"/>
                  </a:schemeClr>
                </a:solidFill>
              </a:rPr>
              <a:t>6</a:t>
            </a:r>
            <a:r>
              <a:rPr lang="zh-TW" altLang="en-US" sz="2400" dirty="0">
                <a:solidFill>
                  <a:schemeClr val="tx1">
                    <a:lumMod val="75000"/>
                    <a:lumOff val="25000"/>
                  </a:schemeClr>
                </a:solidFill>
              </a:rPr>
              <a:t>月份給</a:t>
            </a:r>
            <a:r>
              <a:rPr lang="en-US" altLang="zh-TW" sz="2400" dirty="0">
                <a:solidFill>
                  <a:schemeClr val="tx1">
                    <a:lumMod val="75000"/>
                    <a:lumOff val="25000"/>
                  </a:schemeClr>
                </a:solidFill>
              </a:rPr>
              <a:t>0.5</a:t>
            </a:r>
            <a:r>
              <a:rPr lang="zh-TW" altLang="en-US" sz="2400" dirty="0">
                <a:solidFill>
                  <a:schemeClr val="tx1">
                    <a:lumMod val="75000"/>
                    <a:lumOff val="25000"/>
                  </a:schemeClr>
                </a:solidFill>
              </a:rPr>
              <a:t>個月</a:t>
            </a:r>
            <a:r>
              <a:rPr lang="en-US" altLang="zh-TW" sz="2400" dirty="0">
                <a:solidFill>
                  <a:schemeClr val="tx1">
                    <a:lumMod val="75000"/>
                    <a:lumOff val="25000"/>
                  </a:schemeClr>
                </a:solidFill>
              </a:rPr>
              <a:t>)</a:t>
            </a:r>
            <a:r>
              <a:rPr lang="zh-TW" altLang="zh-TW" sz="2400" dirty="0">
                <a:solidFill>
                  <a:schemeClr val="tx1">
                    <a:lumMod val="75000"/>
                    <a:lumOff val="25000"/>
                  </a:schemeClr>
                </a:solidFill>
              </a:rPr>
              <a:t>。</a:t>
            </a:r>
            <a:endParaRPr lang="en-US" altLang="zh-TW" sz="2400" dirty="0">
              <a:solidFill>
                <a:schemeClr val="tx1">
                  <a:lumMod val="75000"/>
                  <a:lumOff val="25000"/>
                </a:schemeClr>
              </a:solidFill>
            </a:endParaRPr>
          </a:p>
          <a:p>
            <a:pPr marL="285750" lvl="0" indent="-285750">
              <a:buFont typeface="Wingdings" panose="05000000000000000000" pitchFamily="2" charset="2"/>
              <a:buChar char="ü"/>
            </a:pPr>
            <a:r>
              <a:rPr lang="zh-TW" altLang="zh-TW" sz="2400" dirty="0">
                <a:solidFill>
                  <a:schemeClr val="tx1">
                    <a:lumMod val="75000"/>
                    <a:lumOff val="25000"/>
                  </a:schemeClr>
                </a:solidFill>
              </a:rPr>
              <a:t>依學校規定日聘型兼任助理每月</a:t>
            </a:r>
            <a:r>
              <a:rPr lang="en-US" altLang="zh-TW" sz="2400" dirty="0">
                <a:solidFill>
                  <a:schemeClr val="tx1">
                    <a:lumMod val="75000"/>
                    <a:lumOff val="25000"/>
                  </a:schemeClr>
                </a:solidFill>
              </a:rPr>
              <a:t>1</a:t>
            </a:r>
            <a:r>
              <a:rPr lang="zh-TW" altLang="zh-TW" sz="2400" dirty="0">
                <a:solidFill>
                  <a:schemeClr val="tx1">
                    <a:lumMod val="75000"/>
                    <a:lumOff val="25000"/>
                  </a:schemeClr>
                </a:solidFill>
              </a:rPr>
              <a:t>日不可投保，每月不得超過</a:t>
            </a:r>
            <a:r>
              <a:rPr lang="en-US" altLang="zh-TW" sz="2400" dirty="0">
                <a:solidFill>
                  <a:schemeClr val="accent6">
                    <a:lumMod val="50000"/>
                  </a:schemeClr>
                </a:solidFill>
              </a:rPr>
              <a:t>47</a:t>
            </a:r>
            <a:r>
              <a:rPr lang="zh-TW" altLang="zh-TW" sz="2400" dirty="0">
                <a:solidFill>
                  <a:schemeClr val="accent6">
                    <a:lumMod val="50000"/>
                  </a:schemeClr>
                </a:solidFill>
              </a:rPr>
              <a:t>小時</a:t>
            </a:r>
            <a:r>
              <a:rPr lang="zh-TW" altLang="zh-TW" sz="2400" dirty="0">
                <a:solidFill>
                  <a:schemeClr val="tx1">
                    <a:lumMod val="75000"/>
                    <a:lumOff val="25000"/>
                  </a:schemeClr>
                </a:solidFill>
              </a:rPr>
              <a:t>。</a:t>
            </a:r>
            <a:endParaRPr lang="en-US" altLang="zh-TW" sz="2400" dirty="0">
              <a:solidFill>
                <a:schemeClr val="tx1">
                  <a:lumMod val="75000"/>
                  <a:lumOff val="25000"/>
                </a:schemeClr>
              </a:solidFill>
            </a:endParaRPr>
          </a:p>
          <a:p>
            <a:pPr marL="285750" lvl="0" indent="-285750">
              <a:buFont typeface="Wingdings" panose="05000000000000000000" pitchFamily="2" charset="2"/>
              <a:buChar char="ü"/>
            </a:pPr>
            <a:r>
              <a:rPr lang="zh-TW" altLang="zh-TW" sz="2400" dirty="0">
                <a:solidFill>
                  <a:schemeClr val="tx1">
                    <a:lumMod val="75000"/>
                    <a:lumOff val="25000"/>
                  </a:schemeClr>
                </a:solidFill>
              </a:rPr>
              <a:t>各</a:t>
            </a:r>
            <a:r>
              <a:rPr lang="en-US" altLang="zh-TW" sz="2400" dirty="0">
                <a:solidFill>
                  <a:schemeClr val="tx1">
                    <a:lumMod val="75000"/>
                    <a:lumOff val="25000"/>
                  </a:schemeClr>
                </a:solidFill>
              </a:rPr>
              <a:t>TA</a:t>
            </a:r>
            <a:r>
              <a:rPr lang="zh-TW" altLang="zh-TW" sz="2400" dirty="0">
                <a:solidFill>
                  <a:schemeClr val="tx1">
                    <a:lumMod val="75000"/>
                    <a:lumOff val="25000"/>
                  </a:schemeClr>
                </a:solidFill>
              </a:rPr>
              <a:t>請配合於</a:t>
            </a:r>
            <a:r>
              <a:rPr lang="zh-TW" altLang="zh-TW" sz="2400" dirty="0">
                <a:solidFill>
                  <a:srgbClr val="7030A0"/>
                </a:solidFill>
              </a:rPr>
              <a:t>月底前</a:t>
            </a:r>
            <a:r>
              <a:rPr lang="zh-TW" altLang="zh-TW" sz="2400" dirty="0">
                <a:solidFill>
                  <a:schemeClr val="tx1">
                    <a:lumMod val="75000"/>
                    <a:lumOff val="25000"/>
                  </a:schemeClr>
                </a:solidFill>
              </a:rPr>
              <a:t>繳交次月之投保</a:t>
            </a:r>
            <a:r>
              <a:rPr lang="zh-TW" altLang="en-US" sz="2400" dirty="0">
                <a:solidFill>
                  <a:schemeClr val="tx1">
                    <a:lumMod val="75000"/>
                    <a:lumOff val="25000"/>
                  </a:schemeClr>
                </a:solidFill>
              </a:rPr>
              <a:t>資料表</a:t>
            </a:r>
            <a:r>
              <a:rPr lang="en-US" altLang="zh-TW" sz="2400" dirty="0">
                <a:solidFill>
                  <a:schemeClr val="tx1">
                    <a:lumMod val="75000"/>
                    <a:lumOff val="25000"/>
                  </a:schemeClr>
                </a:solidFill>
              </a:rPr>
              <a:t>(</a:t>
            </a:r>
            <a:r>
              <a:rPr lang="zh-TW" altLang="en-US" sz="2400" dirty="0">
                <a:solidFill>
                  <a:schemeClr val="tx1">
                    <a:lumMod val="75000"/>
                    <a:lumOff val="25000"/>
                  </a:schemeClr>
                </a:solidFill>
              </a:rPr>
              <a:t>系網頁下載</a:t>
            </a:r>
            <a:r>
              <a:rPr lang="en-US" altLang="zh-TW" sz="2400" dirty="0">
                <a:solidFill>
                  <a:schemeClr val="tx1">
                    <a:lumMod val="75000"/>
                    <a:lumOff val="25000"/>
                  </a:schemeClr>
                </a:solidFill>
              </a:rPr>
              <a:t>)</a:t>
            </a:r>
            <a:r>
              <a:rPr lang="zh-TW" altLang="zh-TW" sz="2400" dirty="0">
                <a:solidFill>
                  <a:schemeClr val="tx1">
                    <a:lumMod val="75000"/>
                    <a:lumOff val="25000"/>
                  </a:schemeClr>
                </a:solidFill>
              </a:rPr>
              <a:t>，以利系辦辦理投保作業，未如期繳交者後果自行負責。</a:t>
            </a:r>
            <a:endParaRPr lang="en-US" altLang="zh-TW" sz="2400" dirty="0">
              <a:solidFill>
                <a:schemeClr val="tx1">
                  <a:lumMod val="75000"/>
                  <a:lumOff val="25000"/>
                </a:schemeClr>
              </a:solidFill>
            </a:endParaRPr>
          </a:p>
          <a:p>
            <a:pPr marL="285750" lvl="0" indent="-285750">
              <a:buFont typeface="Wingdings" panose="05000000000000000000" pitchFamily="2" charset="2"/>
              <a:buChar char="ü"/>
            </a:pPr>
            <a:r>
              <a:rPr lang="zh-TW" altLang="zh-TW" sz="2400" dirty="0">
                <a:solidFill>
                  <a:schemeClr val="tx1">
                    <a:lumMod val="75000"/>
                    <a:lumOff val="25000"/>
                  </a:schemeClr>
                </a:solidFill>
              </a:rPr>
              <a:t>依規定勞工每工作</a:t>
            </a:r>
            <a:r>
              <a:rPr lang="en-US" altLang="zh-TW" sz="2400" dirty="0">
                <a:solidFill>
                  <a:schemeClr val="tx1">
                    <a:lumMod val="75000"/>
                    <a:lumOff val="25000"/>
                  </a:schemeClr>
                </a:solidFill>
              </a:rPr>
              <a:t>4</a:t>
            </a:r>
            <a:r>
              <a:rPr lang="zh-TW" altLang="zh-TW" sz="2400" dirty="0">
                <a:solidFill>
                  <a:schemeClr val="tx1">
                    <a:lumMod val="75000"/>
                    <a:lumOff val="25000"/>
                  </a:schemeClr>
                </a:solidFill>
              </a:rPr>
              <a:t>小時後應休息</a:t>
            </a:r>
            <a:r>
              <a:rPr lang="en-US" altLang="zh-TW" sz="2400" dirty="0">
                <a:solidFill>
                  <a:schemeClr val="tx1">
                    <a:lumMod val="75000"/>
                    <a:lumOff val="25000"/>
                  </a:schemeClr>
                </a:solidFill>
              </a:rPr>
              <a:t>1</a:t>
            </a:r>
            <a:r>
              <a:rPr lang="zh-TW" altLang="zh-TW" sz="2400" dirty="0">
                <a:solidFill>
                  <a:schemeClr val="tx1">
                    <a:lumMod val="75000"/>
                    <a:lumOff val="25000"/>
                  </a:schemeClr>
                </a:solidFill>
              </a:rPr>
              <a:t>小時，每日工作時數不得超過</a:t>
            </a:r>
            <a:r>
              <a:rPr lang="en-US" altLang="zh-TW" sz="2400" dirty="0">
                <a:solidFill>
                  <a:schemeClr val="tx1">
                    <a:lumMod val="75000"/>
                    <a:lumOff val="25000"/>
                  </a:schemeClr>
                </a:solidFill>
              </a:rPr>
              <a:t>8</a:t>
            </a:r>
            <a:r>
              <a:rPr lang="zh-TW" altLang="zh-TW" sz="2400" dirty="0">
                <a:solidFill>
                  <a:schemeClr val="tx1">
                    <a:lumMod val="75000"/>
                    <a:lumOff val="25000"/>
                  </a:schemeClr>
                </a:solidFill>
              </a:rPr>
              <a:t>小時。</a:t>
            </a:r>
            <a:endParaRPr lang="en-US" altLang="zh-TW" sz="2400" dirty="0">
              <a:solidFill>
                <a:schemeClr val="tx1">
                  <a:lumMod val="75000"/>
                  <a:lumOff val="25000"/>
                </a:schemeClr>
              </a:solidFill>
            </a:endParaRPr>
          </a:p>
          <a:p>
            <a:pPr marL="285750" lvl="0" indent="-285750">
              <a:buFont typeface="Wingdings" panose="05000000000000000000" pitchFamily="2" charset="2"/>
              <a:buChar char="ü"/>
            </a:pPr>
            <a:r>
              <a:rPr lang="zh-TW" altLang="zh-TW" sz="2400" dirty="0">
                <a:solidFill>
                  <a:schemeClr val="tx1">
                    <a:lumMod val="75000"/>
                    <a:lumOff val="25000"/>
                  </a:schemeClr>
                </a:solidFill>
              </a:rPr>
              <a:t>工作日誌表請依規定於</a:t>
            </a:r>
            <a:r>
              <a:rPr lang="en-US" altLang="zh-TW" sz="2400" dirty="0">
                <a:solidFill>
                  <a:schemeClr val="tx1">
                    <a:lumMod val="75000"/>
                    <a:lumOff val="25000"/>
                  </a:schemeClr>
                </a:solidFill>
              </a:rPr>
              <a:t>7</a:t>
            </a:r>
            <a:r>
              <a:rPr lang="zh-TW" altLang="zh-TW" sz="2400" dirty="0">
                <a:solidFill>
                  <a:schemeClr val="tx1">
                    <a:lumMod val="75000"/>
                    <a:lumOff val="25000"/>
                  </a:schemeClr>
                </a:solidFill>
              </a:rPr>
              <a:t>日內上單一入口網站填寫，並經任課教師核章後</a:t>
            </a:r>
            <a:r>
              <a:rPr lang="zh-TW" altLang="en-US" sz="2400" dirty="0">
                <a:solidFill>
                  <a:schemeClr val="tx1">
                    <a:lumMod val="75000"/>
                    <a:lumOff val="25000"/>
                  </a:schemeClr>
                </a:solidFill>
              </a:rPr>
              <a:t>於月底前</a:t>
            </a:r>
            <a:r>
              <a:rPr lang="zh-TW" altLang="zh-TW" sz="2400" dirty="0">
                <a:solidFill>
                  <a:schemeClr val="tx1">
                    <a:lumMod val="75000"/>
                    <a:lumOff val="25000"/>
                  </a:schemeClr>
                </a:solidFill>
              </a:rPr>
              <a:t>送交系辦彙整辦理核銷。工作日誌逾期未填者，統一於月底至系辦補填。</a:t>
            </a:r>
          </a:p>
        </p:txBody>
      </p:sp>
    </p:spTree>
    <p:extLst>
      <p:ext uri="{BB962C8B-B14F-4D97-AF65-F5344CB8AC3E}">
        <p14:creationId xmlns:p14="http://schemas.microsoft.com/office/powerpoint/2010/main" val="3218743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2060848"/>
            <a:ext cx="7413104" cy="1872208"/>
          </a:xfrm>
        </p:spPr>
        <p:txBody>
          <a:bodyPr>
            <a:noAutofit/>
          </a:bodyPr>
          <a:lstStyle/>
          <a:p>
            <a:pPr algn="ctr"/>
            <a:r>
              <a:rPr lang="en-US" altLang="zh-TW" b="1" dirty="0">
                <a:solidFill>
                  <a:schemeClr val="tx2">
                    <a:lumMod val="60000"/>
                    <a:lumOff val="40000"/>
                  </a:schemeClr>
                </a:solidFill>
                <a:latin typeface="Lucida Calligraphy" panose="03010101010101010101" pitchFamily="66" charset="0"/>
              </a:rPr>
              <a:t>Welcome</a:t>
            </a:r>
            <a:br>
              <a:rPr lang="en-US" altLang="zh-TW" sz="7200" b="1" dirty="0">
                <a:solidFill>
                  <a:schemeClr val="tx1"/>
                </a:solidFill>
              </a:rPr>
            </a:br>
            <a:r>
              <a:rPr lang="zh-TW" altLang="en-US" sz="7200" b="1" dirty="0">
                <a:solidFill>
                  <a:schemeClr val="accent1">
                    <a:lumMod val="40000"/>
                    <a:lumOff val="60000"/>
                  </a:schemeClr>
                </a:solidFill>
              </a:rPr>
              <a:t>歡迎加入化材系</a:t>
            </a:r>
          </a:p>
        </p:txBody>
      </p:sp>
      <p:sp>
        <p:nvSpPr>
          <p:cNvPr id="3" name="副標題 2"/>
          <p:cNvSpPr>
            <a:spLocks noGrp="1"/>
          </p:cNvSpPr>
          <p:nvPr>
            <p:ph type="subTitle" idx="1"/>
          </p:nvPr>
        </p:nvSpPr>
        <p:spPr/>
        <p:txBody>
          <a:bodyPr>
            <a:normAutofit/>
          </a:bodyPr>
          <a:lstStyle/>
          <a:p>
            <a:r>
              <a:rPr lang="zh-TW" altLang="en-US" sz="3200" i="1" dirty="0"/>
              <a:t>感謝您的聆聽</a:t>
            </a:r>
            <a:r>
              <a:rPr lang="en-US" altLang="zh-TW" sz="3200" i="1" dirty="0"/>
              <a:t>~</a:t>
            </a:r>
            <a:endParaRPr lang="zh-TW" altLang="en-US" sz="3200" i="1" dirty="0"/>
          </a:p>
        </p:txBody>
      </p:sp>
    </p:spTree>
    <p:extLst>
      <p:ext uri="{BB962C8B-B14F-4D97-AF65-F5344CB8AC3E}">
        <p14:creationId xmlns:p14="http://schemas.microsoft.com/office/powerpoint/2010/main" val="185690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47179"/>
        </a:solidFill>
        <a:effectLst/>
      </p:bgPr>
    </p:bg>
    <p:spTree>
      <p:nvGrpSpPr>
        <p:cNvPr id="1" name=""/>
        <p:cNvGrpSpPr/>
        <p:nvPr/>
      </p:nvGrpSpPr>
      <p:grpSpPr>
        <a:xfrm>
          <a:off x="0" y="0"/>
          <a:ext cx="0" cy="0"/>
          <a:chOff x="0" y="0"/>
          <a:chExt cx="0" cy="0"/>
        </a:xfrm>
      </p:grpSpPr>
      <p:sp>
        <p:nvSpPr>
          <p:cNvPr id="15" name="標題 14"/>
          <p:cNvSpPr>
            <a:spLocks noGrp="1"/>
          </p:cNvSpPr>
          <p:nvPr>
            <p:ph type="title"/>
          </p:nvPr>
        </p:nvSpPr>
        <p:spPr>
          <a:xfrm>
            <a:off x="1403648" y="1600200"/>
            <a:ext cx="7587952" cy="1036712"/>
          </a:xfrm>
        </p:spPr>
        <p:txBody>
          <a:bodyPr>
            <a:normAutofit/>
          </a:bodyPr>
          <a:lstStyle/>
          <a:p>
            <a:r>
              <a:rPr lang="zh-TW" altLang="en-US" sz="6000" b="1" dirty="0">
                <a:latin typeface="+mn-ea"/>
                <a:ea typeface="+mn-ea"/>
              </a:rPr>
              <a:t>主要業務</a:t>
            </a:r>
          </a:p>
        </p:txBody>
      </p:sp>
      <p:sp>
        <p:nvSpPr>
          <p:cNvPr id="16" name="文字版面配置區 15"/>
          <p:cNvSpPr>
            <a:spLocks noGrp="1"/>
          </p:cNvSpPr>
          <p:nvPr>
            <p:ph type="body" idx="1"/>
          </p:nvPr>
        </p:nvSpPr>
        <p:spPr>
          <a:xfrm>
            <a:off x="1403648" y="3068960"/>
            <a:ext cx="7163073" cy="3528392"/>
          </a:xfrm>
        </p:spPr>
        <p:txBody>
          <a:bodyPr>
            <a:normAutofit fontScale="47500" lnSpcReduction="20000"/>
          </a:bodyPr>
          <a:lstStyle/>
          <a:p>
            <a:pPr marL="342900" lvl="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系上經費的管理及核銷</a:t>
            </a:r>
            <a:endParaRPr lang="en-US" altLang="zh-TW" sz="6700" dirty="0">
              <a:solidFill>
                <a:schemeClr val="bg1"/>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教室、教學實驗室的設備管理與維護</a:t>
            </a:r>
          </a:p>
          <a:p>
            <a:pPr marL="342900" lvl="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實驗室的安全及衛生管理</a:t>
            </a:r>
            <a:endParaRPr lang="en-US" altLang="zh-TW" sz="6700" dirty="0">
              <a:solidFill>
                <a:schemeClr val="bg1"/>
              </a:solidFill>
              <a:latin typeface="微軟正黑體" panose="020B0604030504040204" pitchFamily="34" charset="-120"/>
              <a:ea typeface="微軟正黑體" panose="020B0604030504040204" pitchFamily="34" charset="-120"/>
            </a:endParaRPr>
          </a:p>
          <a:p>
            <a:pPr marL="342900" lvl="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兼任助理</a:t>
            </a:r>
            <a:r>
              <a:rPr lang="en-US" altLang="zh-TW" sz="6700" dirty="0">
                <a:solidFill>
                  <a:schemeClr val="bg1"/>
                </a:solidFill>
                <a:latin typeface="微軟正黑體" panose="020B0604030504040204" pitchFamily="34" charset="-120"/>
                <a:ea typeface="微軟正黑體" panose="020B0604030504040204" pitchFamily="34" charset="-120"/>
              </a:rPr>
              <a:t>(</a:t>
            </a:r>
            <a:r>
              <a:rPr lang="zh-TW" altLang="en-US" sz="6700" dirty="0">
                <a:solidFill>
                  <a:schemeClr val="bg1"/>
                </a:solidFill>
                <a:latin typeface="微軟正黑體" panose="020B0604030504040204" pitchFamily="34" charset="-120"/>
                <a:ea typeface="微軟正黑體" panose="020B0604030504040204" pitchFamily="34" charset="-120"/>
              </a:rPr>
              <a:t>助教</a:t>
            </a:r>
            <a:r>
              <a:rPr lang="en-US" altLang="zh-TW" sz="6700" dirty="0">
                <a:solidFill>
                  <a:schemeClr val="bg1"/>
                </a:solidFill>
                <a:latin typeface="微軟正黑體" panose="020B0604030504040204" pitchFamily="34" charset="-120"/>
                <a:ea typeface="微軟正黑體" panose="020B0604030504040204" pitchFamily="34" charset="-120"/>
              </a:rPr>
              <a:t>)</a:t>
            </a:r>
            <a:r>
              <a:rPr lang="zh-TW" altLang="en-US" sz="6700" dirty="0">
                <a:solidFill>
                  <a:schemeClr val="bg1"/>
                </a:solidFill>
                <a:latin typeface="微軟正黑體" panose="020B0604030504040204" pitchFamily="34" charset="-120"/>
                <a:ea typeface="微軟正黑體" panose="020B0604030504040204" pitchFamily="34" charset="-120"/>
              </a:rPr>
              <a:t>的投保及核銷</a:t>
            </a:r>
            <a:endParaRPr lang="en-US" altLang="zh-TW" sz="6700" dirty="0">
              <a:solidFill>
                <a:schemeClr val="bg1"/>
              </a:solidFill>
              <a:latin typeface="微軟正黑體" panose="020B0604030504040204" pitchFamily="34" charset="-120"/>
              <a:ea typeface="微軟正黑體" panose="020B0604030504040204" pitchFamily="34" charset="-120"/>
            </a:endParaRPr>
          </a:p>
          <a:p>
            <a:pPr marL="342900" lvl="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助教學期獎學金的核銷</a:t>
            </a:r>
            <a:endParaRPr lang="en-US" altLang="zh-TW" sz="6700" dirty="0">
              <a:solidFill>
                <a:schemeClr val="bg1"/>
              </a:solidFill>
              <a:latin typeface="微軟正黑體" panose="020B0604030504040204" pitchFamily="34" charset="-120"/>
              <a:ea typeface="微軟正黑體" panose="020B0604030504040204" pitchFamily="34" charset="-120"/>
            </a:endParaRPr>
          </a:p>
          <a:p>
            <a:pPr marL="342900" lvl="0" indent="-342900">
              <a:buFont typeface="Wingdings" panose="05000000000000000000" pitchFamily="2" charset="2"/>
              <a:buChar char="u"/>
            </a:pPr>
            <a:r>
              <a:rPr lang="zh-TW" altLang="en-US" sz="6700" dirty="0">
                <a:solidFill>
                  <a:schemeClr val="bg1"/>
                </a:solidFill>
                <a:latin typeface="微軟正黑體" panose="020B0604030504040204" pitchFamily="34" charset="-120"/>
                <a:ea typeface="微軟正黑體" panose="020B0604030504040204" pitchFamily="34" charset="-120"/>
              </a:rPr>
              <a:t>各實驗室毒化物運作紀錄彙整</a:t>
            </a:r>
          </a:p>
          <a:p>
            <a:endParaRPr lang="zh-TW" altLang="en-US" dirty="0"/>
          </a:p>
        </p:txBody>
      </p:sp>
    </p:spTree>
    <p:extLst>
      <p:ext uri="{BB962C8B-B14F-4D97-AF65-F5344CB8AC3E}">
        <p14:creationId xmlns:p14="http://schemas.microsoft.com/office/powerpoint/2010/main" val="2387583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宣導事項</a:t>
            </a:r>
          </a:p>
        </p:txBody>
      </p:sp>
      <p:sp>
        <p:nvSpPr>
          <p:cNvPr id="3" name="內容版面配置區 2"/>
          <p:cNvSpPr>
            <a:spLocks noGrp="1"/>
          </p:cNvSpPr>
          <p:nvPr>
            <p:ph idx="1"/>
          </p:nvPr>
        </p:nvSpPr>
        <p:spPr>
          <a:xfrm>
            <a:off x="467544" y="1340768"/>
            <a:ext cx="8424935" cy="5184576"/>
          </a:xfrm>
        </p:spPr>
        <p:txBody>
          <a:bodyPr>
            <a:normAutofit/>
          </a:bodyPr>
          <a:lstStyle/>
          <a:p>
            <a:pPr marL="0" lvl="0" indent="0">
              <a:buNone/>
            </a:pPr>
            <a:endParaRPr lang="en-US" altLang="zh-TW" sz="2000" dirty="0">
              <a:solidFill>
                <a:schemeClr val="tx1"/>
              </a:solidFill>
            </a:endParaRPr>
          </a:p>
          <a:p>
            <a:pPr lvl="0">
              <a:buFont typeface="Wingdings" panose="05000000000000000000" pitchFamily="2" charset="2"/>
              <a:buChar char="l"/>
            </a:pPr>
            <a:r>
              <a:rPr lang="en-US" altLang="zh-TW" sz="2800" dirty="0">
                <a:solidFill>
                  <a:schemeClr val="tx1"/>
                </a:solidFill>
              </a:rPr>
              <a:t>1F</a:t>
            </a:r>
            <a:r>
              <a:rPr lang="zh-TW" altLang="en-US" sz="2800" dirty="0">
                <a:solidFill>
                  <a:schemeClr val="tx1"/>
                </a:solidFill>
              </a:rPr>
              <a:t>中庭公共</a:t>
            </a:r>
            <a:r>
              <a:rPr lang="zh-TW" altLang="zh-TW" sz="2800" dirty="0">
                <a:solidFill>
                  <a:schemeClr val="tx1"/>
                </a:solidFill>
              </a:rPr>
              <a:t>空間之擺設請勿隨意變動，</a:t>
            </a:r>
            <a:r>
              <a:rPr lang="zh-TW" altLang="en-US" sz="2800" dirty="0">
                <a:solidFill>
                  <a:schemeClr val="tx1"/>
                </a:solidFill>
              </a:rPr>
              <a:t>使用完畢離開前桌上須清理乾淨，並關掉電燈及吊扇</a:t>
            </a:r>
            <a:r>
              <a:rPr lang="zh-TW" altLang="zh-TW" sz="2800" dirty="0">
                <a:solidFill>
                  <a:schemeClr val="tx1"/>
                </a:solidFill>
              </a:rPr>
              <a:t>。</a:t>
            </a:r>
            <a:endParaRPr lang="en-US" altLang="zh-TW" sz="2800" dirty="0">
              <a:solidFill>
                <a:schemeClr val="tx1"/>
              </a:solidFill>
            </a:endParaRPr>
          </a:p>
          <a:p>
            <a:pPr>
              <a:buFont typeface="Wingdings" panose="05000000000000000000" pitchFamily="2" charset="2"/>
              <a:buChar char="l"/>
            </a:pPr>
            <a:r>
              <a:rPr lang="en-US" altLang="zh-TW" sz="2800" dirty="0">
                <a:solidFill>
                  <a:schemeClr val="tx1"/>
                </a:solidFill>
              </a:rPr>
              <a:t>EC107</a:t>
            </a:r>
            <a:r>
              <a:rPr lang="zh-TW" altLang="en-US" sz="2800" dirty="0">
                <a:solidFill>
                  <a:schemeClr val="tx1"/>
                </a:solidFill>
              </a:rPr>
              <a:t>階梯教室、</a:t>
            </a:r>
            <a:r>
              <a:rPr lang="en-US" altLang="zh-TW" sz="2800" dirty="0">
                <a:solidFill>
                  <a:schemeClr val="tx1"/>
                </a:solidFill>
              </a:rPr>
              <a:t>EB105</a:t>
            </a:r>
            <a:r>
              <a:rPr lang="zh-TW" altLang="en-US" sz="2800" dirty="0">
                <a:solidFill>
                  <a:schemeClr val="tx1"/>
                </a:solidFill>
              </a:rPr>
              <a:t>階梯教室、</a:t>
            </a:r>
            <a:r>
              <a:rPr lang="en-US" altLang="zh-TW" sz="2800" dirty="0">
                <a:solidFill>
                  <a:schemeClr val="tx1"/>
                </a:solidFill>
              </a:rPr>
              <a:t>EC501</a:t>
            </a:r>
            <a:r>
              <a:rPr lang="zh-TW" altLang="en-US" sz="2800" dirty="0">
                <a:solidFill>
                  <a:schemeClr val="tx1"/>
                </a:solidFill>
              </a:rPr>
              <a:t>電腦教室、各實驗室禁止</a:t>
            </a:r>
            <a:r>
              <a:rPr lang="zh-TW" altLang="zh-TW" sz="2800" dirty="0">
                <a:solidFill>
                  <a:schemeClr val="tx1"/>
                </a:solidFill>
              </a:rPr>
              <a:t>飲食</a:t>
            </a:r>
            <a:r>
              <a:rPr lang="zh-TW" altLang="en-US" sz="2800" dirty="0">
                <a:solidFill>
                  <a:schemeClr val="tx1"/>
                </a:solidFill>
              </a:rPr>
              <a:t>及亂丟垃圾，一般教室禁止亂丟垃圾。</a:t>
            </a:r>
            <a:endParaRPr lang="en-US" altLang="zh-TW" sz="2800" dirty="0">
              <a:solidFill>
                <a:schemeClr val="tx1"/>
              </a:solidFill>
            </a:endParaRPr>
          </a:p>
          <a:p>
            <a:pPr>
              <a:buFont typeface="Wingdings" panose="05000000000000000000" pitchFamily="2" charset="2"/>
              <a:buChar char="l"/>
            </a:pPr>
            <a:r>
              <a:rPr lang="zh-TW" altLang="zh-TW" sz="2800" dirty="0">
                <a:solidFill>
                  <a:schemeClr val="tx1"/>
                </a:solidFill>
              </a:rPr>
              <a:t>如發現系館建物損</a:t>
            </a:r>
            <a:r>
              <a:rPr lang="zh-TW" altLang="en-US" sz="2800" dirty="0">
                <a:solidFill>
                  <a:schemeClr val="tx1"/>
                </a:solidFill>
              </a:rPr>
              <a:t>壞</a:t>
            </a:r>
            <a:r>
              <a:rPr lang="zh-TW" altLang="zh-TW" sz="2800" dirty="0">
                <a:solidFill>
                  <a:schemeClr val="tx1"/>
                </a:solidFill>
              </a:rPr>
              <a:t>或設備故障，請協助通知</a:t>
            </a:r>
            <a:r>
              <a:rPr lang="zh-TW" altLang="en-US" sz="2800" dirty="0">
                <a:solidFill>
                  <a:schemeClr val="tx1"/>
                </a:solidFill>
              </a:rPr>
              <a:t>相關人員或</a:t>
            </a:r>
            <a:r>
              <a:rPr lang="zh-TW" altLang="zh-TW" sz="2800" dirty="0">
                <a:solidFill>
                  <a:schemeClr val="tx1"/>
                </a:solidFill>
              </a:rPr>
              <a:t>系辦公室</a:t>
            </a:r>
            <a:r>
              <a:rPr lang="zh-TW" altLang="en-US" sz="2800" dirty="0">
                <a:solidFill>
                  <a:schemeClr val="tx1"/>
                </a:solidFill>
              </a:rPr>
              <a:t>進行處理</a:t>
            </a:r>
            <a:r>
              <a:rPr lang="zh-TW" altLang="zh-TW" sz="2800" dirty="0">
                <a:solidFill>
                  <a:schemeClr val="tx1"/>
                </a:solidFill>
              </a:rPr>
              <a:t>。</a:t>
            </a:r>
            <a:endParaRPr lang="en-US" altLang="zh-TW" sz="2800" dirty="0">
              <a:solidFill>
                <a:schemeClr val="tx1"/>
              </a:solidFill>
            </a:endParaRPr>
          </a:p>
        </p:txBody>
      </p:sp>
    </p:spTree>
    <p:extLst>
      <p:ext uri="{BB962C8B-B14F-4D97-AF65-F5344CB8AC3E}">
        <p14:creationId xmlns:p14="http://schemas.microsoft.com/office/powerpoint/2010/main" val="1942769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宣導事項</a:t>
            </a:r>
          </a:p>
        </p:txBody>
      </p:sp>
      <p:sp>
        <p:nvSpPr>
          <p:cNvPr id="3" name="內容版面配置區 2"/>
          <p:cNvSpPr>
            <a:spLocks noGrp="1"/>
          </p:cNvSpPr>
          <p:nvPr>
            <p:ph idx="1"/>
          </p:nvPr>
        </p:nvSpPr>
        <p:spPr>
          <a:xfrm>
            <a:off x="755576" y="1340768"/>
            <a:ext cx="7706816" cy="4354430"/>
          </a:xfrm>
        </p:spPr>
        <p:txBody>
          <a:bodyPr>
            <a:noAutofit/>
          </a:bodyPr>
          <a:lstStyle/>
          <a:p>
            <a:pPr>
              <a:buFont typeface="Wingdings" panose="05000000000000000000" pitchFamily="2" charset="2"/>
              <a:buChar char="l"/>
            </a:pPr>
            <a:r>
              <a:rPr lang="zh-TW" altLang="en-US" sz="3200" dirty="0">
                <a:solidFill>
                  <a:schemeClr val="tx1"/>
                </a:solidFill>
              </a:rPr>
              <a:t>至系辦借用教室鑰匙及組合包等設備請帶學生證至系辦借用並抵押學生證，設備用畢後應立即歸還，以便其他人借用，若當日歸還時間超過</a:t>
            </a:r>
            <a:r>
              <a:rPr lang="en-US" altLang="zh-TW" sz="3200" dirty="0">
                <a:solidFill>
                  <a:schemeClr val="tx1"/>
                </a:solidFill>
              </a:rPr>
              <a:t>17:30</a:t>
            </a:r>
            <a:r>
              <a:rPr lang="zh-TW" altLang="en-US" sz="3200" dirty="0">
                <a:solidFill>
                  <a:schemeClr val="tx1"/>
                </a:solidFill>
              </a:rPr>
              <a:t>須於隔天早上</a:t>
            </a:r>
            <a:r>
              <a:rPr lang="en-US" altLang="zh-TW" sz="3200" dirty="0">
                <a:solidFill>
                  <a:schemeClr val="tx1"/>
                </a:solidFill>
              </a:rPr>
              <a:t>8</a:t>
            </a:r>
            <a:r>
              <a:rPr lang="zh-TW" altLang="en-US" sz="3200" dirty="0">
                <a:solidFill>
                  <a:schemeClr val="tx1"/>
                </a:solidFill>
              </a:rPr>
              <a:t>點</a:t>
            </a:r>
            <a:r>
              <a:rPr lang="en-US" altLang="zh-TW" sz="3200" dirty="0">
                <a:solidFill>
                  <a:schemeClr val="tx1"/>
                </a:solidFill>
              </a:rPr>
              <a:t>50</a:t>
            </a:r>
            <a:r>
              <a:rPr lang="zh-TW" altLang="en-US" sz="3200" dirty="0">
                <a:solidFill>
                  <a:schemeClr val="tx1"/>
                </a:solidFill>
              </a:rPr>
              <a:t>分前歸還。</a:t>
            </a:r>
          </a:p>
          <a:p>
            <a:pPr>
              <a:buFont typeface="Wingdings" panose="05000000000000000000" pitchFamily="2" charset="2"/>
              <a:buChar char="l"/>
            </a:pPr>
            <a:r>
              <a:rPr lang="zh-TW" altLang="en-US" sz="3200" dirty="0">
                <a:solidFill>
                  <a:schemeClr val="tx1"/>
                </a:solidFill>
                <a:latin typeface="+mn-ea"/>
              </a:rPr>
              <a:t>非上課時間借用教室、研討室者，請提前至系辦公室填寫預約登記簿。</a:t>
            </a:r>
            <a:endParaRPr lang="zh-TW" altLang="en-US" sz="3200" dirty="0">
              <a:solidFill>
                <a:schemeClr val="tx1"/>
              </a:solidFill>
            </a:endParaRPr>
          </a:p>
          <a:p>
            <a:pPr>
              <a:buFont typeface="Wingdings" panose="05000000000000000000" pitchFamily="2" charset="2"/>
              <a:buChar char="l"/>
            </a:pPr>
            <a:r>
              <a:rPr lang="zh-TW" altLang="en-US" sz="3200" dirty="0">
                <a:solidFill>
                  <a:schemeClr val="tx1"/>
                </a:solidFill>
              </a:rPr>
              <a:t>教室使用完畢後，請關閉電燈、吊扇、投影機與冷氣機電源，並請記得帶走隨身物品。</a:t>
            </a:r>
          </a:p>
        </p:txBody>
      </p:sp>
    </p:spTree>
    <p:extLst>
      <p:ext uri="{BB962C8B-B14F-4D97-AF65-F5344CB8AC3E}">
        <p14:creationId xmlns:p14="http://schemas.microsoft.com/office/powerpoint/2010/main" val="279447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教室使用相關設備</a:t>
            </a:r>
          </a:p>
        </p:txBody>
      </p:sp>
      <p:sp>
        <p:nvSpPr>
          <p:cNvPr id="3" name="內容版面配置區 2"/>
          <p:cNvSpPr>
            <a:spLocks noGrp="1"/>
          </p:cNvSpPr>
          <p:nvPr>
            <p:ph idx="1"/>
          </p:nvPr>
        </p:nvSpPr>
        <p:spPr>
          <a:xfrm>
            <a:off x="755577" y="1700808"/>
            <a:ext cx="7778824" cy="4752528"/>
          </a:xfrm>
        </p:spPr>
        <p:txBody>
          <a:bodyPr>
            <a:normAutofit/>
          </a:bodyPr>
          <a:lstStyle/>
          <a:p>
            <a:pPr>
              <a:buFont typeface="Wingdings" panose="05000000000000000000" pitchFamily="2" charset="2"/>
              <a:buChar char="n"/>
            </a:pPr>
            <a:r>
              <a:rPr lang="zh-TW" altLang="en-US" sz="3600" dirty="0">
                <a:solidFill>
                  <a:schemeClr val="tx2">
                    <a:lumMod val="75000"/>
                  </a:schemeClr>
                </a:solidFill>
              </a:rPr>
              <a:t>冷氣遙控器</a:t>
            </a:r>
            <a:r>
              <a:rPr lang="en-US" altLang="zh-TW" sz="2800" dirty="0">
                <a:solidFill>
                  <a:schemeClr val="tx2">
                    <a:lumMod val="75000"/>
                  </a:schemeClr>
                </a:solidFill>
              </a:rPr>
              <a:t>(</a:t>
            </a:r>
            <a:r>
              <a:rPr lang="en-US" altLang="zh-TW" sz="2400" dirty="0">
                <a:solidFill>
                  <a:schemeClr val="accent6">
                    <a:lumMod val="75000"/>
                  </a:schemeClr>
                </a:solidFill>
              </a:rPr>
              <a:t>EB105-</a:t>
            </a:r>
            <a:r>
              <a:rPr lang="zh-TW" altLang="en-US" sz="2000" dirty="0">
                <a:solidFill>
                  <a:schemeClr val="accent6">
                    <a:lumMod val="75000"/>
                  </a:schemeClr>
                </a:solidFill>
              </a:rPr>
              <a:t>教室牆上</a:t>
            </a:r>
            <a:r>
              <a:rPr lang="en-US" altLang="zh-TW" sz="2800" dirty="0">
                <a:solidFill>
                  <a:schemeClr val="tx2">
                    <a:lumMod val="75000"/>
                  </a:schemeClr>
                </a:solidFill>
              </a:rPr>
              <a:t>)(</a:t>
            </a:r>
            <a:r>
              <a:rPr lang="en-US" altLang="zh-TW" sz="2400" dirty="0">
                <a:solidFill>
                  <a:schemeClr val="accent6">
                    <a:lumMod val="75000"/>
                  </a:schemeClr>
                </a:solidFill>
              </a:rPr>
              <a:t>EC107-AC</a:t>
            </a:r>
            <a:r>
              <a:rPr lang="zh-TW" altLang="en-US" sz="2000" dirty="0">
                <a:solidFill>
                  <a:schemeClr val="accent6">
                    <a:lumMod val="75000"/>
                  </a:schemeClr>
                </a:solidFill>
              </a:rPr>
              <a:t>機械室</a:t>
            </a:r>
            <a:r>
              <a:rPr lang="en-US" altLang="zh-TW" sz="2400" dirty="0">
                <a:solidFill>
                  <a:schemeClr val="accent6">
                    <a:lumMod val="75000"/>
                  </a:schemeClr>
                </a:solidFill>
              </a:rPr>
              <a:t>)(EC108</a:t>
            </a:r>
            <a:r>
              <a:rPr lang="zh-TW" altLang="en-US" sz="2400" dirty="0">
                <a:solidFill>
                  <a:schemeClr val="accent6">
                    <a:lumMod val="75000"/>
                  </a:schemeClr>
                </a:solidFill>
              </a:rPr>
              <a:t>、</a:t>
            </a:r>
            <a:r>
              <a:rPr lang="en-US" altLang="zh-TW" sz="2400" dirty="0">
                <a:solidFill>
                  <a:schemeClr val="accent6">
                    <a:lumMod val="75000"/>
                  </a:schemeClr>
                </a:solidFill>
              </a:rPr>
              <a:t>EC109</a:t>
            </a:r>
            <a:r>
              <a:rPr lang="zh-TW" altLang="en-US" sz="2400" dirty="0">
                <a:solidFill>
                  <a:schemeClr val="accent6">
                    <a:lumMod val="75000"/>
                  </a:schemeClr>
                </a:solidFill>
              </a:rPr>
              <a:t>、</a:t>
            </a:r>
            <a:r>
              <a:rPr lang="en-US" altLang="zh-TW" sz="2400" dirty="0">
                <a:solidFill>
                  <a:schemeClr val="accent6">
                    <a:lumMod val="75000"/>
                  </a:schemeClr>
                </a:solidFill>
              </a:rPr>
              <a:t>EC205</a:t>
            </a:r>
            <a:r>
              <a:rPr lang="zh-TW" altLang="en-US" sz="2400" dirty="0">
                <a:solidFill>
                  <a:schemeClr val="accent6">
                    <a:lumMod val="75000"/>
                  </a:schemeClr>
                </a:solidFill>
              </a:rPr>
              <a:t>、</a:t>
            </a:r>
            <a:r>
              <a:rPr lang="en-US" altLang="zh-TW" sz="2400" dirty="0">
                <a:solidFill>
                  <a:schemeClr val="accent6">
                    <a:lumMod val="75000"/>
                  </a:schemeClr>
                </a:solidFill>
              </a:rPr>
              <a:t>EC303</a:t>
            </a:r>
            <a:r>
              <a:rPr lang="zh-TW" altLang="en-US" sz="2400" dirty="0">
                <a:solidFill>
                  <a:schemeClr val="accent6">
                    <a:lumMod val="75000"/>
                  </a:schemeClr>
                </a:solidFill>
              </a:rPr>
              <a:t>、</a:t>
            </a:r>
            <a:r>
              <a:rPr lang="en-US" altLang="zh-TW" sz="2400" dirty="0">
                <a:solidFill>
                  <a:schemeClr val="accent6">
                    <a:lumMod val="75000"/>
                  </a:schemeClr>
                </a:solidFill>
              </a:rPr>
              <a:t>EC501</a:t>
            </a:r>
            <a:r>
              <a:rPr lang="zh-TW" altLang="en-US" sz="2400" dirty="0">
                <a:solidFill>
                  <a:schemeClr val="accent6">
                    <a:lumMod val="75000"/>
                  </a:schemeClr>
                </a:solidFill>
              </a:rPr>
              <a:t>、</a:t>
            </a:r>
            <a:r>
              <a:rPr lang="en-US" altLang="zh-TW" sz="2400" dirty="0">
                <a:solidFill>
                  <a:schemeClr val="accent6">
                    <a:lumMod val="75000"/>
                  </a:schemeClr>
                </a:solidFill>
              </a:rPr>
              <a:t>EC502</a:t>
            </a:r>
            <a:r>
              <a:rPr lang="zh-TW" altLang="en-US" sz="2400" dirty="0">
                <a:solidFill>
                  <a:schemeClr val="accent6">
                    <a:lumMod val="75000"/>
                  </a:schemeClr>
                </a:solidFill>
              </a:rPr>
              <a:t>、</a:t>
            </a:r>
            <a:r>
              <a:rPr lang="en-US" altLang="zh-TW" sz="2400" dirty="0">
                <a:solidFill>
                  <a:schemeClr val="accent6">
                    <a:lumMod val="75000"/>
                  </a:schemeClr>
                </a:solidFill>
              </a:rPr>
              <a:t>EC503</a:t>
            </a:r>
            <a:r>
              <a:rPr lang="zh-TW" altLang="en-US" sz="2400" dirty="0">
                <a:solidFill>
                  <a:schemeClr val="accent6">
                    <a:lumMod val="75000"/>
                  </a:schemeClr>
                </a:solidFill>
              </a:rPr>
              <a:t>、</a:t>
            </a:r>
            <a:r>
              <a:rPr lang="en-US" altLang="zh-TW" sz="2400" dirty="0">
                <a:solidFill>
                  <a:schemeClr val="accent6">
                    <a:lumMod val="75000"/>
                  </a:schemeClr>
                </a:solidFill>
              </a:rPr>
              <a:t>EC504-</a:t>
            </a:r>
            <a:r>
              <a:rPr lang="zh-TW" altLang="en-US" sz="2400" dirty="0">
                <a:solidFill>
                  <a:schemeClr val="accent6">
                    <a:lumMod val="75000"/>
                  </a:schemeClr>
                </a:solidFill>
              </a:rPr>
              <a:t>組合包內</a:t>
            </a:r>
            <a:r>
              <a:rPr lang="en-US" altLang="zh-TW" sz="2400" dirty="0">
                <a:solidFill>
                  <a:schemeClr val="accent6">
                    <a:lumMod val="75000"/>
                  </a:schemeClr>
                </a:solidFill>
              </a:rPr>
              <a:t>)</a:t>
            </a:r>
            <a:r>
              <a:rPr lang="en-US" altLang="zh-TW" sz="2400" dirty="0">
                <a:solidFill>
                  <a:schemeClr val="accent6">
                    <a:lumMod val="75000"/>
                  </a:schemeClr>
                </a:solidFill>
                <a:latin typeface="17"/>
              </a:rPr>
              <a:t>)</a:t>
            </a:r>
          </a:p>
          <a:p>
            <a:pPr>
              <a:buFont typeface="Wingdings" panose="05000000000000000000" pitchFamily="2" charset="2"/>
              <a:buChar char="n"/>
            </a:pPr>
            <a:r>
              <a:rPr lang="zh-TW" altLang="en-US" sz="3600" dirty="0">
                <a:solidFill>
                  <a:schemeClr val="tx2">
                    <a:lumMod val="75000"/>
                  </a:schemeClr>
                </a:solidFill>
              </a:rPr>
              <a:t>光筆</a:t>
            </a:r>
            <a:r>
              <a:rPr lang="en-US" altLang="zh-TW" sz="3600" dirty="0">
                <a:solidFill>
                  <a:schemeClr val="tx2">
                    <a:lumMod val="75000"/>
                  </a:schemeClr>
                </a:solidFill>
              </a:rPr>
              <a:t>(</a:t>
            </a:r>
            <a:r>
              <a:rPr lang="zh-TW" altLang="en-US" sz="3600" dirty="0">
                <a:solidFill>
                  <a:schemeClr val="tx2">
                    <a:lumMod val="75000"/>
                  </a:schemeClr>
                </a:solidFill>
              </a:rPr>
              <a:t>簡報筆</a:t>
            </a:r>
            <a:r>
              <a:rPr lang="en-US" altLang="zh-TW" sz="3600" dirty="0">
                <a:solidFill>
                  <a:schemeClr val="tx2">
                    <a:lumMod val="75000"/>
                  </a:schemeClr>
                </a:solidFill>
              </a:rPr>
              <a:t>)</a:t>
            </a:r>
            <a:r>
              <a:rPr lang="en-US" altLang="zh-TW" sz="3600" dirty="0">
                <a:solidFill>
                  <a:schemeClr val="accent6">
                    <a:lumMod val="75000"/>
                  </a:schemeClr>
                </a:solidFill>
              </a:rPr>
              <a:t> </a:t>
            </a:r>
            <a:r>
              <a:rPr lang="en-US" altLang="zh-TW" sz="2600" dirty="0">
                <a:solidFill>
                  <a:schemeClr val="accent6">
                    <a:lumMod val="75000"/>
                  </a:schemeClr>
                </a:solidFill>
              </a:rPr>
              <a:t>)(</a:t>
            </a:r>
            <a:r>
              <a:rPr lang="zh-TW" altLang="en-US" sz="2600" dirty="0">
                <a:solidFill>
                  <a:schemeClr val="accent6">
                    <a:lumMod val="75000"/>
                  </a:schemeClr>
                </a:solidFill>
              </a:rPr>
              <a:t>系辦有可外借</a:t>
            </a:r>
            <a:r>
              <a:rPr lang="en-US" altLang="zh-TW" sz="2600" dirty="0">
                <a:solidFill>
                  <a:schemeClr val="accent6">
                    <a:lumMod val="75000"/>
                  </a:schemeClr>
                </a:solidFill>
              </a:rPr>
              <a:t>)</a:t>
            </a:r>
            <a:endParaRPr lang="en-US" altLang="zh-TW" sz="3600" dirty="0">
              <a:solidFill>
                <a:schemeClr val="tx2">
                  <a:lumMod val="75000"/>
                </a:schemeClr>
              </a:solidFill>
            </a:endParaRPr>
          </a:p>
          <a:p>
            <a:pPr>
              <a:buFont typeface="Wingdings" panose="05000000000000000000" pitchFamily="2" charset="2"/>
              <a:buChar char="n"/>
            </a:pPr>
            <a:r>
              <a:rPr lang="zh-TW" altLang="en-US" sz="3600" dirty="0">
                <a:solidFill>
                  <a:schemeClr val="tx2">
                    <a:lumMod val="75000"/>
                  </a:schemeClr>
                </a:solidFill>
              </a:rPr>
              <a:t>無線麥克風</a:t>
            </a:r>
            <a:r>
              <a:rPr lang="en-US" altLang="zh-TW" sz="2600" dirty="0">
                <a:solidFill>
                  <a:schemeClr val="accent6">
                    <a:lumMod val="75000"/>
                  </a:schemeClr>
                </a:solidFill>
              </a:rPr>
              <a:t>(EB105</a:t>
            </a:r>
            <a:r>
              <a:rPr lang="zh-TW" altLang="en-US" sz="2600" dirty="0">
                <a:solidFill>
                  <a:schemeClr val="accent6">
                    <a:lumMod val="75000"/>
                  </a:schemeClr>
                </a:solidFill>
              </a:rPr>
              <a:t>、</a:t>
            </a:r>
            <a:r>
              <a:rPr lang="en-US" altLang="zh-TW" sz="2600" dirty="0">
                <a:solidFill>
                  <a:schemeClr val="accent6">
                    <a:lumMod val="75000"/>
                  </a:schemeClr>
                </a:solidFill>
              </a:rPr>
              <a:t>EC107</a:t>
            </a:r>
            <a:r>
              <a:rPr lang="zh-TW" altLang="en-US" sz="2600" dirty="0">
                <a:solidFill>
                  <a:schemeClr val="accent6">
                    <a:lumMod val="75000"/>
                  </a:schemeClr>
                </a:solidFill>
              </a:rPr>
              <a:t>、</a:t>
            </a:r>
            <a:r>
              <a:rPr lang="en-US" altLang="zh-TW" sz="2600" dirty="0">
                <a:solidFill>
                  <a:schemeClr val="accent6">
                    <a:lumMod val="75000"/>
                  </a:schemeClr>
                </a:solidFill>
              </a:rPr>
              <a:t>EC108</a:t>
            </a:r>
            <a:r>
              <a:rPr lang="zh-TW" altLang="en-US" sz="2600" dirty="0">
                <a:solidFill>
                  <a:schemeClr val="accent6">
                    <a:lumMod val="75000"/>
                  </a:schemeClr>
                </a:solidFill>
              </a:rPr>
              <a:t>、</a:t>
            </a:r>
            <a:r>
              <a:rPr lang="en-US" altLang="zh-TW" sz="2600" dirty="0">
                <a:solidFill>
                  <a:schemeClr val="accent6">
                    <a:lumMod val="75000"/>
                  </a:schemeClr>
                </a:solidFill>
              </a:rPr>
              <a:t>EC109</a:t>
            </a:r>
            <a:r>
              <a:rPr lang="zh-TW" altLang="en-US" sz="2600" dirty="0">
                <a:solidFill>
                  <a:schemeClr val="accent6">
                    <a:lumMod val="75000"/>
                  </a:schemeClr>
                </a:solidFill>
              </a:rPr>
              <a:t>、</a:t>
            </a:r>
            <a:r>
              <a:rPr lang="en-US" altLang="zh-TW" sz="2600" dirty="0">
                <a:solidFill>
                  <a:schemeClr val="accent6">
                    <a:lumMod val="75000"/>
                  </a:schemeClr>
                </a:solidFill>
              </a:rPr>
              <a:t>EC301</a:t>
            </a:r>
            <a:r>
              <a:rPr lang="zh-TW" altLang="en-US" sz="2600" dirty="0">
                <a:solidFill>
                  <a:schemeClr val="accent6">
                    <a:lumMod val="75000"/>
                  </a:schemeClr>
                </a:solidFill>
              </a:rPr>
              <a:t>、</a:t>
            </a:r>
            <a:r>
              <a:rPr lang="en-US" altLang="zh-TW" sz="2600" dirty="0">
                <a:solidFill>
                  <a:schemeClr val="accent6">
                    <a:lumMod val="75000"/>
                  </a:schemeClr>
                </a:solidFill>
              </a:rPr>
              <a:t>EC501</a:t>
            </a:r>
            <a:r>
              <a:rPr lang="zh-TW" altLang="en-US" sz="2600" dirty="0">
                <a:solidFill>
                  <a:schemeClr val="accent6">
                    <a:lumMod val="75000"/>
                  </a:schemeClr>
                </a:solidFill>
              </a:rPr>
              <a:t>、</a:t>
            </a:r>
            <a:r>
              <a:rPr lang="en-US" altLang="zh-TW" sz="2600" dirty="0">
                <a:solidFill>
                  <a:schemeClr val="accent6">
                    <a:lumMod val="75000"/>
                  </a:schemeClr>
                </a:solidFill>
              </a:rPr>
              <a:t>EC502</a:t>
            </a:r>
            <a:r>
              <a:rPr lang="zh-TW" altLang="en-US" sz="2600" dirty="0">
                <a:solidFill>
                  <a:schemeClr val="accent6">
                    <a:lumMod val="75000"/>
                  </a:schemeClr>
                </a:solidFill>
              </a:rPr>
              <a:t>、</a:t>
            </a:r>
            <a:r>
              <a:rPr lang="en-US" altLang="zh-TW" sz="2600" dirty="0">
                <a:solidFill>
                  <a:schemeClr val="accent6">
                    <a:lumMod val="75000"/>
                  </a:schemeClr>
                </a:solidFill>
              </a:rPr>
              <a:t>EC503</a:t>
            </a:r>
            <a:r>
              <a:rPr lang="zh-TW" altLang="en-US" sz="2600" dirty="0">
                <a:solidFill>
                  <a:schemeClr val="accent6">
                    <a:lumMod val="75000"/>
                  </a:schemeClr>
                </a:solidFill>
              </a:rPr>
              <a:t>、</a:t>
            </a:r>
            <a:r>
              <a:rPr lang="en-US" altLang="zh-TW" sz="2600" dirty="0">
                <a:solidFill>
                  <a:schemeClr val="accent6">
                    <a:lumMod val="75000"/>
                  </a:schemeClr>
                </a:solidFill>
              </a:rPr>
              <a:t>EC504-</a:t>
            </a:r>
            <a:r>
              <a:rPr lang="zh-TW" altLang="en-US" sz="2600" dirty="0">
                <a:solidFill>
                  <a:schemeClr val="accent6">
                    <a:lumMod val="75000"/>
                  </a:schemeClr>
                </a:solidFill>
              </a:rPr>
              <a:t>組合包內</a:t>
            </a:r>
            <a:r>
              <a:rPr lang="en-US" altLang="zh-TW" sz="2600" dirty="0">
                <a:solidFill>
                  <a:schemeClr val="accent6">
                    <a:lumMod val="75000"/>
                  </a:schemeClr>
                </a:solidFill>
              </a:rPr>
              <a:t>)</a:t>
            </a:r>
          </a:p>
          <a:p>
            <a:pPr marL="0" indent="0">
              <a:buNone/>
            </a:pPr>
            <a:endParaRPr lang="en-US" altLang="zh-TW" dirty="0">
              <a:solidFill>
                <a:schemeClr val="tx2">
                  <a:lumMod val="75000"/>
                </a:schemeClr>
              </a:solidFill>
            </a:endParaRPr>
          </a:p>
          <a:p>
            <a:pPr marL="0" indent="0">
              <a:buNone/>
            </a:pPr>
            <a:endParaRPr lang="zh-TW" altLang="en-US" dirty="0">
              <a:solidFill>
                <a:schemeClr val="tx2">
                  <a:lumMod val="75000"/>
                </a:schemeClr>
              </a:solidFill>
            </a:endParaRPr>
          </a:p>
        </p:txBody>
      </p:sp>
    </p:spTree>
    <p:extLst>
      <p:ext uri="{BB962C8B-B14F-4D97-AF65-F5344CB8AC3E}">
        <p14:creationId xmlns:p14="http://schemas.microsoft.com/office/powerpoint/2010/main" val="301257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實驗設備</a:t>
            </a:r>
          </a:p>
        </p:txBody>
      </p:sp>
      <p:sp>
        <p:nvSpPr>
          <p:cNvPr id="4" name="內容版面配置區 3"/>
          <p:cNvSpPr>
            <a:spLocks noGrp="1"/>
          </p:cNvSpPr>
          <p:nvPr>
            <p:ph idx="1"/>
          </p:nvPr>
        </p:nvSpPr>
        <p:spPr>
          <a:xfrm>
            <a:off x="755577" y="1556792"/>
            <a:ext cx="7778824" cy="4896544"/>
          </a:xfrm>
        </p:spPr>
        <p:txBody>
          <a:bodyPr>
            <a:normAutofit fontScale="70000" lnSpcReduction="20000"/>
          </a:bodyPr>
          <a:lstStyle/>
          <a:p>
            <a:pPr>
              <a:buFont typeface="Wingdings" panose="05000000000000000000" pitchFamily="2" charset="2"/>
              <a:buChar char="n"/>
            </a:pPr>
            <a:r>
              <a:rPr lang="zh-TW" altLang="en-US" sz="3200" dirty="0">
                <a:solidFill>
                  <a:schemeClr val="tx1">
                    <a:lumMod val="75000"/>
                    <a:lumOff val="25000"/>
                  </a:schemeClr>
                </a:solidFill>
                <a:latin typeface="+mn-ea"/>
              </a:rPr>
              <a:t>欲使用</a:t>
            </a:r>
            <a:r>
              <a:rPr lang="en-US" altLang="zh-TW" sz="3200" dirty="0">
                <a:solidFill>
                  <a:schemeClr val="tx1">
                    <a:lumMod val="75000"/>
                    <a:lumOff val="25000"/>
                  </a:schemeClr>
                </a:solidFill>
                <a:latin typeface="+mn-ea"/>
              </a:rPr>
              <a:t>EC422</a:t>
            </a:r>
            <a:r>
              <a:rPr lang="zh-TW" altLang="en-US" sz="3200" dirty="0">
                <a:solidFill>
                  <a:schemeClr val="tx1">
                    <a:lumMod val="75000"/>
                    <a:lumOff val="25000"/>
                  </a:schemeClr>
                </a:solidFill>
                <a:latin typeface="+mn-ea"/>
              </a:rPr>
              <a:t>共同儀器</a:t>
            </a:r>
            <a:r>
              <a:rPr lang="zh-TW" altLang="en-US" sz="3200" dirty="0">
                <a:latin typeface="+mn-ea"/>
              </a:rPr>
              <a:t>室的儀器</a:t>
            </a:r>
            <a:r>
              <a:rPr lang="zh-TW" altLang="en-US" sz="3200" dirty="0">
                <a:solidFill>
                  <a:schemeClr val="tx1">
                    <a:lumMod val="75000"/>
                    <a:lumOff val="25000"/>
                  </a:schemeClr>
                </a:solidFill>
                <a:latin typeface="+mn-ea"/>
              </a:rPr>
              <a:t>，須參加該儀器教育訓練</a:t>
            </a:r>
            <a:r>
              <a:rPr lang="en-US" altLang="zh-TW" sz="3200" dirty="0">
                <a:solidFill>
                  <a:schemeClr val="tx1">
                    <a:lumMod val="75000"/>
                    <a:lumOff val="25000"/>
                  </a:schemeClr>
                </a:solidFill>
                <a:latin typeface="+mn-ea"/>
              </a:rPr>
              <a:t>(</a:t>
            </a:r>
            <a:r>
              <a:rPr lang="zh-TW" altLang="en-US" sz="3200" dirty="0">
                <a:solidFill>
                  <a:schemeClr val="tx1">
                    <a:lumMod val="75000"/>
                    <a:lumOff val="25000"/>
                  </a:schemeClr>
                </a:solidFill>
                <a:latin typeface="+mn-ea"/>
              </a:rPr>
              <a:t>每學期初舉辦</a:t>
            </a:r>
            <a:r>
              <a:rPr lang="en-US" altLang="zh-TW" sz="3200" dirty="0">
                <a:solidFill>
                  <a:schemeClr val="tx1">
                    <a:lumMod val="75000"/>
                    <a:lumOff val="25000"/>
                  </a:schemeClr>
                </a:solidFill>
                <a:latin typeface="+mn-ea"/>
              </a:rPr>
              <a:t>)</a:t>
            </a:r>
            <a:r>
              <a:rPr lang="zh-TW" altLang="en-US" sz="3200" dirty="0">
                <a:solidFill>
                  <a:schemeClr val="tx1">
                    <a:lumMod val="75000"/>
                    <a:lumOff val="25000"/>
                  </a:schemeClr>
                </a:solidFill>
                <a:latin typeface="+mn-ea"/>
              </a:rPr>
              <a:t>並</a:t>
            </a:r>
            <a:r>
              <a:rPr lang="zh-TW" altLang="en-US" sz="3200" dirty="0">
                <a:solidFill>
                  <a:srgbClr val="C00000"/>
                </a:solidFill>
                <a:latin typeface="+mn-ea"/>
              </a:rPr>
              <a:t>通過該儀器的考核</a:t>
            </a:r>
            <a:r>
              <a:rPr lang="zh-TW" altLang="en-US" sz="3200" dirty="0">
                <a:solidFill>
                  <a:schemeClr val="tx1">
                    <a:lumMod val="75000"/>
                    <a:lumOff val="25000"/>
                  </a:schemeClr>
                </a:solidFill>
                <a:latin typeface="+mn-ea"/>
              </a:rPr>
              <a:t>，否則無法使用該儀器。</a:t>
            </a:r>
            <a:endParaRPr lang="en-US" altLang="zh-TW" sz="3200" dirty="0">
              <a:solidFill>
                <a:schemeClr val="tx1">
                  <a:lumMod val="75000"/>
                  <a:lumOff val="25000"/>
                </a:schemeClr>
              </a:solidFill>
              <a:latin typeface="+mn-ea"/>
            </a:endParaRPr>
          </a:p>
          <a:p>
            <a:pPr>
              <a:buFont typeface="Wingdings" panose="05000000000000000000" pitchFamily="2" charset="2"/>
              <a:buChar char="n"/>
            </a:pPr>
            <a:r>
              <a:rPr lang="zh-TW" altLang="en-US" sz="3200" dirty="0">
                <a:solidFill>
                  <a:schemeClr val="tx1">
                    <a:lumMod val="75000"/>
                    <a:lumOff val="25000"/>
                  </a:schemeClr>
                </a:solidFill>
                <a:latin typeface="+mn-ea"/>
              </a:rPr>
              <a:t>儀器教育訓練訊息公告於系公佈欄，並</a:t>
            </a:r>
            <a:r>
              <a:rPr lang="en-US" altLang="zh-TW" sz="3200" dirty="0">
                <a:solidFill>
                  <a:schemeClr val="tx1">
                    <a:lumMod val="75000"/>
                    <a:lumOff val="25000"/>
                  </a:schemeClr>
                </a:solidFill>
                <a:latin typeface="+mn-ea"/>
              </a:rPr>
              <a:t>E-mail</a:t>
            </a:r>
            <a:r>
              <a:rPr lang="zh-TW" altLang="en-US" sz="3200" dirty="0">
                <a:solidFill>
                  <a:schemeClr val="tx1">
                    <a:lumMod val="75000"/>
                    <a:lumOff val="25000"/>
                  </a:schemeClr>
                </a:solidFill>
                <a:latin typeface="+mn-ea"/>
              </a:rPr>
              <a:t>通知各老師及研究生。</a:t>
            </a:r>
            <a:endParaRPr lang="en-US" altLang="zh-TW" sz="3200" dirty="0">
              <a:solidFill>
                <a:schemeClr val="tx1">
                  <a:lumMod val="75000"/>
                  <a:lumOff val="25000"/>
                </a:schemeClr>
              </a:solidFill>
              <a:latin typeface="+mn-ea"/>
            </a:endParaRPr>
          </a:p>
          <a:p>
            <a:pPr>
              <a:buFont typeface="Wingdings" panose="05000000000000000000" pitchFamily="2" charset="2"/>
              <a:buChar char="n"/>
            </a:pPr>
            <a:r>
              <a:rPr lang="zh-TW" altLang="en-US" sz="3200" dirty="0">
                <a:solidFill>
                  <a:schemeClr val="tx1">
                    <a:lumMod val="75000"/>
                    <a:lumOff val="25000"/>
                  </a:schemeClr>
                </a:solidFill>
                <a:latin typeface="+mn-ea"/>
              </a:rPr>
              <a:t>使用儀器需事先填寫儀器</a:t>
            </a:r>
            <a:r>
              <a:rPr lang="zh-TW" altLang="en-US" sz="3200" dirty="0">
                <a:solidFill>
                  <a:schemeClr val="accent6">
                    <a:lumMod val="75000"/>
                  </a:schemeClr>
                </a:solidFill>
                <a:latin typeface="+mn-ea"/>
              </a:rPr>
              <a:t>預約單</a:t>
            </a:r>
            <a:r>
              <a:rPr lang="en-US" altLang="zh-TW" sz="3100" dirty="0">
                <a:solidFill>
                  <a:schemeClr val="tx1">
                    <a:lumMod val="75000"/>
                    <a:lumOff val="25000"/>
                  </a:schemeClr>
                </a:solidFill>
                <a:latin typeface="+mn-ea"/>
              </a:rPr>
              <a:t>(</a:t>
            </a:r>
            <a:r>
              <a:rPr lang="zh-TW" altLang="en-US" sz="3100" dirty="0">
                <a:solidFill>
                  <a:schemeClr val="tx1">
                    <a:lumMod val="75000"/>
                    <a:lumOff val="25000"/>
                  </a:schemeClr>
                </a:solidFill>
                <a:latin typeface="+mn-ea"/>
              </a:rPr>
              <a:t>最晚須於前一天中午</a:t>
            </a:r>
            <a:r>
              <a:rPr lang="en-US" altLang="zh-TW" sz="3100" dirty="0">
                <a:solidFill>
                  <a:schemeClr val="tx1">
                    <a:lumMod val="75000"/>
                    <a:lumOff val="25000"/>
                  </a:schemeClr>
                </a:solidFill>
                <a:latin typeface="+mn-ea"/>
              </a:rPr>
              <a:t>12</a:t>
            </a:r>
            <a:r>
              <a:rPr lang="zh-TW" altLang="en-US" sz="3100" dirty="0">
                <a:solidFill>
                  <a:schemeClr val="tx1">
                    <a:lumMod val="75000"/>
                    <a:lumOff val="25000"/>
                  </a:schemeClr>
                </a:solidFill>
                <a:latin typeface="+mn-ea"/>
              </a:rPr>
              <a:t>點前將預約單交至系辦</a:t>
            </a:r>
            <a:r>
              <a:rPr lang="en-US" altLang="zh-TW" sz="3100" dirty="0">
                <a:solidFill>
                  <a:schemeClr val="tx1">
                    <a:lumMod val="75000"/>
                    <a:lumOff val="25000"/>
                  </a:schemeClr>
                </a:solidFill>
                <a:latin typeface="+mn-ea"/>
              </a:rPr>
              <a:t>)</a:t>
            </a:r>
            <a:r>
              <a:rPr lang="zh-TW" altLang="en-US" sz="3200" dirty="0">
                <a:solidFill>
                  <a:schemeClr val="tx1">
                    <a:lumMod val="75000"/>
                    <a:lumOff val="25000"/>
                  </a:schemeClr>
                </a:solidFill>
                <a:latin typeface="+mn-ea"/>
              </a:rPr>
              <a:t>；欲取消預約最晚須於預約時間</a:t>
            </a:r>
            <a:r>
              <a:rPr lang="en-US" altLang="zh-TW" sz="3200" dirty="0">
                <a:solidFill>
                  <a:schemeClr val="tx1">
                    <a:lumMod val="75000"/>
                    <a:lumOff val="25000"/>
                  </a:schemeClr>
                </a:solidFill>
                <a:latin typeface="+mn-ea"/>
              </a:rPr>
              <a:t>4</a:t>
            </a:r>
            <a:r>
              <a:rPr lang="zh-TW" altLang="en-US" sz="3200" dirty="0">
                <a:solidFill>
                  <a:schemeClr val="tx1">
                    <a:lumMod val="75000"/>
                    <a:lumOff val="25000"/>
                  </a:schemeClr>
                </a:solidFill>
                <a:latin typeface="+mn-ea"/>
              </a:rPr>
              <a:t>小時前告知，否則將依預約時間收取費用。</a:t>
            </a:r>
            <a:endParaRPr lang="en-US" altLang="zh-TW" sz="3200" dirty="0">
              <a:solidFill>
                <a:schemeClr val="tx1">
                  <a:lumMod val="75000"/>
                  <a:lumOff val="25000"/>
                </a:schemeClr>
              </a:solidFill>
              <a:latin typeface="+mn-ea"/>
            </a:endParaRPr>
          </a:p>
          <a:p>
            <a:pPr>
              <a:buFont typeface="Wingdings" panose="05000000000000000000" pitchFamily="2" charset="2"/>
              <a:buChar char="n"/>
            </a:pPr>
            <a:r>
              <a:rPr lang="zh-TW" altLang="en-US" sz="3200" dirty="0">
                <a:latin typeface="+mn-ea"/>
              </a:rPr>
              <a:t>儀器使用後應將儀器設為待機狀態或關機，將配件歸定位並將四周環境整理乾淨。</a:t>
            </a:r>
            <a:endParaRPr lang="en-US" altLang="zh-TW" sz="3200" dirty="0">
              <a:latin typeface="+mn-ea"/>
            </a:endParaRPr>
          </a:p>
          <a:p>
            <a:pPr>
              <a:buFont typeface="Wingdings" panose="05000000000000000000" pitchFamily="2" charset="2"/>
              <a:buChar char="n"/>
            </a:pPr>
            <a:r>
              <a:rPr lang="zh-TW" altLang="en-US" sz="3200" dirty="0">
                <a:latin typeface="+mn-ea"/>
              </a:rPr>
              <a:t>實驗數據資料應先用網路傳至公用電腦的網路硬碟再行存取以避免儀器的電腦中毒。</a:t>
            </a:r>
            <a:endParaRPr lang="en-US" altLang="zh-TW" sz="3200" dirty="0">
              <a:solidFill>
                <a:schemeClr val="tx1">
                  <a:lumMod val="75000"/>
                  <a:lumOff val="25000"/>
                </a:schemeClr>
              </a:solidFill>
              <a:latin typeface="+mn-ea"/>
            </a:endParaRPr>
          </a:p>
          <a:p>
            <a:pPr>
              <a:buFont typeface="Wingdings" panose="05000000000000000000" pitchFamily="2" charset="2"/>
              <a:buChar char="n"/>
            </a:pPr>
            <a:r>
              <a:rPr lang="zh-TW" altLang="en-US" sz="3200" dirty="0">
                <a:solidFill>
                  <a:schemeClr val="tx1">
                    <a:lumMod val="75000"/>
                    <a:lumOff val="25000"/>
                  </a:schemeClr>
                </a:solidFill>
                <a:latin typeface="+mn-ea"/>
              </a:rPr>
              <a:t>儀器使用時若發現問題，使用人應</a:t>
            </a:r>
            <a:r>
              <a:rPr lang="zh-TW" altLang="en-US" sz="3200" dirty="0">
                <a:solidFill>
                  <a:srgbClr val="C00000"/>
                </a:solidFill>
                <a:latin typeface="+mn-ea"/>
              </a:rPr>
              <a:t>即時</a:t>
            </a:r>
            <a:r>
              <a:rPr lang="zh-TW" altLang="en-US" sz="3200" dirty="0">
                <a:solidFill>
                  <a:schemeClr val="tx1">
                    <a:lumMod val="75000"/>
                    <a:lumOff val="25000"/>
                  </a:schemeClr>
                </a:solidFill>
                <a:latin typeface="+mn-ea"/>
              </a:rPr>
              <a:t>向當日共同儀器室管理人員反應，並</a:t>
            </a:r>
            <a:r>
              <a:rPr lang="zh-TW" altLang="en-US" sz="3200" dirty="0">
                <a:solidFill>
                  <a:srgbClr val="7030A0"/>
                </a:solidFill>
                <a:latin typeface="+mn-ea"/>
              </a:rPr>
              <a:t>記錄</a:t>
            </a:r>
            <a:r>
              <a:rPr lang="zh-TW" altLang="en-US" sz="3200" dirty="0">
                <a:solidFill>
                  <a:schemeClr val="tx1">
                    <a:lumMod val="75000"/>
                    <a:lumOff val="25000"/>
                  </a:schemeClr>
                </a:solidFill>
                <a:latin typeface="+mn-ea"/>
              </a:rPr>
              <a:t>於儀器預約單</a:t>
            </a:r>
            <a:r>
              <a:rPr lang="zh-TW" altLang="en-US" sz="3200" dirty="0"/>
              <a:t>。</a:t>
            </a:r>
          </a:p>
          <a:p>
            <a:endParaRPr lang="zh-TW" altLang="en-US" dirty="0"/>
          </a:p>
        </p:txBody>
      </p:sp>
    </p:spTree>
    <p:extLst>
      <p:ext uri="{BB962C8B-B14F-4D97-AF65-F5344CB8AC3E}">
        <p14:creationId xmlns:p14="http://schemas.microsoft.com/office/powerpoint/2010/main" val="393234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兼任助理</a:t>
            </a:r>
          </a:p>
        </p:txBody>
      </p:sp>
      <p:sp>
        <p:nvSpPr>
          <p:cNvPr id="4" name="內容版面配置區 1"/>
          <p:cNvSpPr>
            <a:spLocks noGrp="1"/>
          </p:cNvSpPr>
          <p:nvPr>
            <p:ph idx="1"/>
          </p:nvPr>
        </p:nvSpPr>
        <p:spPr>
          <a:xfrm>
            <a:off x="467544" y="1484784"/>
            <a:ext cx="8352928" cy="5112568"/>
          </a:xfrm>
        </p:spPr>
        <p:txBody>
          <a:bodyPr>
            <a:normAutofit fontScale="25000" lnSpcReduction="20000"/>
          </a:bodyPr>
          <a:lstStyle/>
          <a:p>
            <a:pPr marL="0" indent="0">
              <a:buNone/>
            </a:pPr>
            <a:r>
              <a:rPr lang="zh-TW" altLang="en-US" sz="8000" dirty="0">
                <a:solidFill>
                  <a:schemeClr val="tx2">
                    <a:lumMod val="75000"/>
                  </a:schemeClr>
                </a:solidFill>
              </a:rPr>
              <a:t>勞僱型兼任助理：教學助教</a:t>
            </a:r>
            <a:r>
              <a:rPr lang="en-US" altLang="zh-TW" sz="8000" dirty="0">
                <a:solidFill>
                  <a:schemeClr val="tx2">
                    <a:lumMod val="75000"/>
                  </a:schemeClr>
                </a:solidFill>
              </a:rPr>
              <a:t>(</a:t>
            </a:r>
            <a:r>
              <a:rPr lang="zh-TW" altLang="en-US" sz="8000" dirty="0">
                <a:solidFill>
                  <a:schemeClr val="tx2">
                    <a:lumMod val="75000"/>
                  </a:schemeClr>
                </a:solidFill>
              </a:rPr>
              <a:t>實驗課程助教、必修課程助教</a:t>
            </a:r>
            <a:r>
              <a:rPr lang="en-US" altLang="zh-TW" sz="8000" dirty="0">
                <a:solidFill>
                  <a:schemeClr val="tx2">
                    <a:lumMod val="75000"/>
                  </a:schemeClr>
                </a:solidFill>
              </a:rPr>
              <a:t>)</a:t>
            </a:r>
            <a:r>
              <a:rPr lang="zh-TW" altLang="en-US" sz="8000" dirty="0">
                <a:solidFill>
                  <a:schemeClr val="tx2">
                    <a:lumMod val="75000"/>
                  </a:schemeClr>
                </a:solidFill>
              </a:rPr>
              <a:t>、共儀管理員、     </a:t>
            </a:r>
            <a:endParaRPr lang="en-US" altLang="zh-TW" sz="8000" dirty="0">
              <a:solidFill>
                <a:schemeClr val="tx2">
                  <a:lumMod val="75000"/>
                </a:schemeClr>
              </a:solidFill>
            </a:endParaRPr>
          </a:p>
          <a:p>
            <a:pPr marL="0" indent="0">
              <a:buNone/>
            </a:pPr>
            <a:r>
              <a:rPr lang="en-US" altLang="zh-TW" sz="8000" dirty="0">
                <a:solidFill>
                  <a:schemeClr val="tx2">
                    <a:lumMod val="75000"/>
                  </a:schemeClr>
                </a:solidFill>
              </a:rPr>
              <a:t>                             </a:t>
            </a:r>
            <a:r>
              <a:rPr lang="zh-TW" altLang="en-US" sz="8000" dirty="0">
                <a:solidFill>
                  <a:schemeClr val="tx2">
                    <a:lumMod val="75000"/>
                  </a:schemeClr>
                </a:solidFill>
              </a:rPr>
              <a:t>儀器管理員、系辦工讀生等。</a:t>
            </a:r>
            <a:endParaRPr lang="en-US" altLang="zh-TW" sz="8000" dirty="0">
              <a:solidFill>
                <a:schemeClr val="tx2">
                  <a:lumMod val="75000"/>
                </a:schemeClr>
              </a:solidFill>
            </a:endParaRPr>
          </a:p>
          <a:p>
            <a:pPr marL="0" indent="0">
              <a:buNone/>
            </a:pPr>
            <a:endParaRPr lang="en-US" altLang="zh-TW" sz="8000" dirty="0">
              <a:solidFill>
                <a:schemeClr val="tx2">
                  <a:lumMod val="75000"/>
                </a:schemeClr>
              </a:solidFill>
            </a:endParaRPr>
          </a:p>
          <a:p>
            <a:pPr marL="0" indent="0">
              <a:buNone/>
            </a:pPr>
            <a:r>
              <a:rPr lang="zh-TW" altLang="en-US" sz="8000" dirty="0">
                <a:solidFill>
                  <a:srgbClr val="7030A0"/>
                </a:solidFill>
              </a:rPr>
              <a:t>勞雇型兼任助理</a:t>
            </a:r>
            <a:r>
              <a:rPr lang="zh-TW" altLang="en-US" sz="8000" dirty="0">
                <a:solidFill>
                  <a:schemeClr val="tx2">
                    <a:lumMod val="75000"/>
                  </a:schemeClr>
                </a:solidFill>
              </a:rPr>
              <a:t>聘僱程序：</a:t>
            </a:r>
            <a:endParaRPr lang="en-US" altLang="zh-TW" sz="8000" dirty="0">
              <a:solidFill>
                <a:schemeClr val="tx2">
                  <a:lumMod val="75000"/>
                </a:schemeClr>
              </a:solidFill>
            </a:endParaRPr>
          </a:p>
          <a:p>
            <a:pPr marL="0" indent="0">
              <a:buNone/>
            </a:pPr>
            <a:r>
              <a:rPr lang="en-US" altLang="zh-TW" sz="8000" dirty="0">
                <a:solidFill>
                  <a:schemeClr val="tx2">
                    <a:lumMod val="75000"/>
                  </a:schemeClr>
                </a:solidFill>
              </a:rPr>
              <a:t>  1.</a:t>
            </a:r>
            <a:r>
              <a:rPr lang="zh-TW" altLang="en-US" sz="8000" dirty="0">
                <a:solidFill>
                  <a:schemeClr val="tx2">
                    <a:lumMod val="75000"/>
                  </a:schemeClr>
                </a:solidFill>
              </a:rPr>
              <a:t>用人單位職缺公告。</a:t>
            </a:r>
            <a:endParaRPr lang="en-US" altLang="zh-TW" sz="8000" dirty="0">
              <a:solidFill>
                <a:schemeClr val="tx2">
                  <a:lumMod val="75000"/>
                </a:schemeClr>
              </a:solidFill>
            </a:endParaRPr>
          </a:p>
          <a:p>
            <a:pPr marL="0" indent="0">
              <a:buNone/>
            </a:pPr>
            <a:r>
              <a:rPr lang="en-US" altLang="zh-TW" sz="8000" dirty="0">
                <a:solidFill>
                  <a:schemeClr val="tx2">
                    <a:lumMod val="75000"/>
                  </a:schemeClr>
                </a:solidFill>
              </a:rPr>
              <a:t>  2.</a:t>
            </a:r>
            <a:r>
              <a:rPr lang="zh-TW" altLang="en-US" sz="8000" dirty="0">
                <a:solidFill>
                  <a:schemeClr val="tx2">
                    <a:lumMod val="75000"/>
                  </a:schemeClr>
                </a:solidFill>
              </a:rPr>
              <a:t>學生上單一入口登錄職缺編號。</a:t>
            </a:r>
            <a:endParaRPr lang="en-US" altLang="zh-TW" sz="8000" dirty="0">
              <a:solidFill>
                <a:schemeClr val="tx2">
                  <a:lumMod val="75000"/>
                </a:schemeClr>
              </a:solidFill>
            </a:endParaRPr>
          </a:p>
          <a:p>
            <a:pPr marL="0" indent="0">
              <a:buNone/>
            </a:pPr>
            <a:r>
              <a:rPr lang="zh-TW" altLang="en-US" sz="8000" dirty="0">
                <a:solidFill>
                  <a:schemeClr val="tx2">
                    <a:lumMod val="75000"/>
                  </a:schemeClr>
                </a:solidFill>
              </a:rPr>
              <a:t>  </a:t>
            </a:r>
            <a:r>
              <a:rPr lang="en-US" altLang="zh-TW" sz="8000" dirty="0">
                <a:solidFill>
                  <a:schemeClr val="tx2">
                    <a:lumMod val="75000"/>
                  </a:schemeClr>
                </a:solidFill>
              </a:rPr>
              <a:t>3.</a:t>
            </a:r>
            <a:r>
              <a:rPr lang="zh-TW" altLang="en-US" sz="8000" dirty="0">
                <a:solidFill>
                  <a:schemeClr val="tx2">
                    <a:lumMod val="75000"/>
                  </a:schemeClr>
                </a:solidFill>
              </a:rPr>
              <a:t>聘僱單位審核。</a:t>
            </a:r>
            <a:endParaRPr lang="en-US" altLang="zh-TW" sz="8000" dirty="0">
              <a:solidFill>
                <a:schemeClr val="tx2">
                  <a:lumMod val="75000"/>
                </a:schemeClr>
              </a:solidFill>
            </a:endParaRPr>
          </a:p>
          <a:p>
            <a:pPr marL="0" indent="0">
              <a:buNone/>
            </a:pPr>
            <a:r>
              <a:rPr lang="zh-TW" altLang="en-US" sz="8000" dirty="0">
                <a:solidFill>
                  <a:schemeClr val="tx2">
                    <a:lumMod val="75000"/>
                  </a:schemeClr>
                </a:solidFill>
              </a:rPr>
              <a:t>  </a:t>
            </a:r>
            <a:r>
              <a:rPr lang="en-US" altLang="zh-TW" sz="8000" dirty="0">
                <a:solidFill>
                  <a:schemeClr val="tx2">
                    <a:lumMod val="75000"/>
                  </a:schemeClr>
                </a:solidFill>
              </a:rPr>
              <a:t>4.</a:t>
            </a:r>
            <a:r>
              <a:rPr lang="zh-TW" altLang="en-US" sz="8000" dirty="0">
                <a:solidFill>
                  <a:schemeClr val="tx2">
                    <a:lumMod val="75000"/>
                  </a:schemeClr>
                </a:solidFill>
              </a:rPr>
              <a:t>人事室審核。</a:t>
            </a:r>
            <a:r>
              <a:rPr lang="en-US" altLang="zh-TW" sz="8000" dirty="0">
                <a:solidFill>
                  <a:schemeClr val="tx2">
                    <a:lumMod val="75000"/>
                  </a:schemeClr>
                </a:solidFill>
              </a:rPr>
              <a:t>  </a:t>
            </a:r>
          </a:p>
          <a:p>
            <a:pPr marL="0" indent="0">
              <a:buNone/>
            </a:pPr>
            <a:r>
              <a:rPr lang="zh-TW" altLang="en-US" sz="8000" dirty="0">
                <a:solidFill>
                  <a:schemeClr val="tx2">
                    <a:lumMod val="75000"/>
                  </a:schemeClr>
                </a:solidFill>
              </a:rPr>
              <a:t>  </a:t>
            </a:r>
            <a:r>
              <a:rPr lang="en-US" altLang="zh-TW" sz="8000" dirty="0">
                <a:solidFill>
                  <a:schemeClr val="tx2">
                    <a:lumMod val="75000"/>
                  </a:schemeClr>
                </a:solidFill>
              </a:rPr>
              <a:t>5.</a:t>
            </a:r>
            <a:r>
              <a:rPr lang="zh-TW" altLang="en-US" sz="8000" dirty="0">
                <a:solidFill>
                  <a:schemeClr val="tx2">
                    <a:lumMod val="75000"/>
                  </a:schemeClr>
                </a:solidFill>
              </a:rPr>
              <a:t>用人單位投保學生工作日的時數。</a:t>
            </a:r>
            <a:endParaRPr lang="en-US" altLang="zh-TW" sz="8000" dirty="0">
              <a:solidFill>
                <a:schemeClr val="tx2">
                  <a:lumMod val="75000"/>
                </a:schemeClr>
              </a:solidFill>
            </a:endParaRPr>
          </a:p>
          <a:p>
            <a:pPr marL="0" indent="0">
              <a:buNone/>
            </a:pPr>
            <a:r>
              <a:rPr lang="en-US" altLang="zh-TW" sz="8000" dirty="0">
                <a:solidFill>
                  <a:schemeClr val="tx2">
                    <a:lumMod val="75000"/>
                  </a:schemeClr>
                </a:solidFill>
              </a:rPr>
              <a:t>  6.</a:t>
            </a:r>
            <a:r>
              <a:rPr lang="zh-TW" altLang="en-US" sz="8000" dirty="0">
                <a:solidFill>
                  <a:schemeClr val="tx2">
                    <a:lumMod val="75000"/>
                  </a:schemeClr>
                </a:solidFill>
              </a:rPr>
              <a:t>學生上單一入口填寫工作日誌</a:t>
            </a:r>
            <a:r>
              <a:rPr lang="en-US" altLang="zh-TW" sz="8000" dirty="0">
                <a:solidFill>
                  <a:schemeClr val="tx2">
                    <a:lumMod val="75000"/>
                  </a:schemeClr>
                </a:solidFill>
              </a:rPr>
              <a:t>(</a:t>
            </a:r>
            <a:r>
              <a:rPr lang="zh-TW" altLang="en-US" sz="8000" dirty="0">
                <a:solidFill>
                  <a:schemeClr val="tx2">
                    <a:lumMod val="75000"/>
                  </a:schemeClr>
                </a:solidFill>
              </a:rPr>
              <a:t>工作日的時數及工作內容</a:t>
            </a:r>
            <a:r>
              <a:rPr lang="en-US" altLang="zh-TW" sz="8000" dirty="0">
                <a:solidFill>
                  <a:schemeClr val="tx2">
                    <a:lumMod val="75000"/>
                  </a:schemeClr>
                </a:solidFill>
              </a:rPr>
              <a:t>)</a:t>
            </a:r>
            <a:r>
              <a:rPr lang="zh-TW" altLang="en-US" sz="8000" dirty="0">
                <a:solidFill>
                  <a:schemeClr val="tx2">
                    <a:lumMod val="75000"/>
                  </a:schemeClr>
                </a:solidFill>
              </a:rPr>
              <a:t>。</a:t>
            </a:r>
            <a:endParaRPr lang="en-US" altLang="zh-TW" sz="8000" dirty="0">
              <a:solidFill>
                <a:schemeClr val="tx2">
                  <a:lumMod val="75000"/>
                </a:schemeClr>
              </a:solidFill>
            </a:endParaRPr>
          </a:p>
          <a:p>
            <a:pPr marL="0" indent="0">
              <a:buNone/>
            </a:pPr>
            <a:endParaRPr lang="en-US" altLang="zh-TW" sz="8000" dirty="0">
              <a:solidFill>
                <a:schemeClr val="tx2">
                  <a:lumMod val="75000"/>
                </a:schemeClr>
              </a:solidFill>
            </a:endParaRPr>
          </a:p>
          <a:p>
            <a:pPr marL="0" indent="0">
              <a:buNone/>
            </a:pPr>
            <a:endParaRPr lang="en-US" altLang="zh-TW" sz="8000" dirty="0">
              <a:solidFill>
                <a:schemeClr val="tx2">
                  <a:lumMod val="75000"/>
                </a:schemeClr>
              </a:solidFill>
            </a:endParaRPr>
          </a:p>
          <a:p>
            <a:pPr marL="0" indent="0">
              <a:buNone/>
            </a:pPr>
            <a:r>
              <a:rPr lang="zh-TW" altLang="en-US" sz="8000" dirty="0">
                <a:solidFill>
                  <a:schemeClr val="tx2">
                    <a:lumMod val="75000"/>
                  </a:schemeClr>
                </a:solidFill>
              </a:rPr>
              <a:t>研究獎助生：教師計畫研究助理，屬</a:t>
            </a:r>
            <a:r>
              <a:rPr lang="zh-TW" altLang="en-US" sz="8000" dirty="0">
                <a:solidFill>
                  <a:srgbClr val="7030A0"/>
                </a:solidFill>
              </a:rPr>
              <a:t>學習型兼任助理</a:t>
            </a:r>
            <a:r>
              <a:rPr lang="zh-TW" altLang="en-US" sz="8000" dirty="0">
                <a:solidFill>
                  <a:schemeClr val="tx2">
                    <a:lumMod val="75000"/>
                  </a:schemeClr>
                </a:solidFill>
              </a:rPr>
              <a:t>。</a:t>
            </a:r>
            <a:endParaRPr lang="en-US" altLang="zh-TW" sz="8000" dirty="0">
              <a:solidFill>
                <a:schemeClr val="tx2">
                  <a:lumMod val="75000"/>
                </a:schemeClr>
              </a:solidFill>
            </a:endParaRPr>
          </a:p>
          <a:p>
            <a:pPr marL="0" indent="0">
              <a:buNone/>
            </a:pPr>
            <a:r>
              <a:rPr lang="zh-TW" altLang="en-US" sz="8000" dirty="0">
                <a:solidFill>
                  <a:schemeClr val="tx2">
                    <a:lumMod val="75000"/>
                  </a:schemeClr>
                </a:solidFill>
              </a:rPr>
              <a:t>研究獎助生申請程序：請參考研究發展處研究獎助生專區之說明。</a:t>
            </a:r>
            <a:endParaRPr lang="en-US" altLang="zh-TW" sz="8000" dirty="0"/>
          </a:p>
          <a:p>
            <a:pPr marL="0" indent="0">
              <a:buNone/>
            </a:pPr>
            <a:endParaRPr lang="zh-TW" altLang="en-US" dirty="0"/>
          </a:p>
        </p:txBody>
      </p:sp>
    </p:spTree>
    <p:extLst>
      <p:ext uri="{BB962C8B-B14F-4D97-AF65-F5344CB8AC3E}">
        <p14:creationId xmlns:p14="http://schemas.microsoft.com/office/powerpoint/2010/main" val="121329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實驗助教獎學金</a:t>
            </a:r>
          </a:p>
        </p:txBody>
      </p:sp>
      <p:sp>
        <p:nvSpPr>
          <p:cNvPr id="3" name="內容版面配置區 2"/>
          <p:cNvSpPr>
            <a:spLocks noGrp="1"/>
          </p:cNvSpPr>
          <p:nvPr>
            <p:ph idx="1"/>
          </p:nvPr>
        </p:nvSpPr>
        <p:spPr>
          <a:xfrm>
            <a:off x="827584" y="1412776"/>
            <a:ext cx="9073008" cy="5832648"/>
          </a:xfrm>
        </p:spPr>
        <p:txBody>
          <a:bodyPr>
            <a:normAutofit/>
          </a:bodyPr>
          <a:lstStyle/>
          <a:p>
            <a:pPr marL="0" lvl="0" indent="0">
              <a:buNone/>
            </a:pPr>
            <a:br>
              <a:rPr lang="en-US" altLang="zh-TW" sz="1400" dirty="0"/>
            </a:br>
            <a:endParaRPr lang="zh-TW" altLang="zh-TW" sz="1400" dirty="0"/>
          </a:p>
          <a:p>
            <a:endParaRPr lang="zh-TW" altLang="en-US" sz="1100" dirty="0"/>
          </a:p>
        </p:txBody>
      </p:sp>
      <p:sp>
        <p:nvSpPr>
          <p:cNvPr id="4" name="矩形 3"/>
          <p:cNvSpPr/>
          <p:nvPr/>
        </p:nvSpPr>
        <p:spPr>
          <a:xfrm>
            <a:off x="107504" y="1916832"/>
            <a:ext cx="8892480" cy="2985433"/>
          </a:xfrm>
          <a:prstGeom prst="rect">
            <a:avLst/>
          </a:prstGeom>
        </p:spPr>
        <p:txBody>
          <a:bodyPr wrap="square">
            <a:spAutoFit/>
          </a:bodyPr>
          <a:lstStyle/>
          <a:p>
            <a:pPr lvl="1"/>
            <a:r>
              <a:rPr lang="zh-TW" altLang="en-US" sz="2800" b="1" dirty="0">
                <a:solidFill>
                  <a:schemeClr val="tx1">
                    <a:lumMod val="85000"/>
                    <a:lumOff val="15000"/>
                  </a:schemeClr>
                </a:solidFill>
              </a:rPr>
              <a:t>實驗課助教：</a:t>
            </a:r>
            <a:endParaRPr lang="en-US" altLang="zh-TW" sz="2800" b="1" dirty="0">
              <a:solidFill>
                <a:schemeClr val="tx1">
                  <a:lumMod val="85000"/>
                  <a:lumOff val="15000"/>
                </a:schemeClr>
              </a:solidFill>
            </a:endParaRPr>
          </a:p>
          <a:p>
            <a:pPr lvl="1"/>
            <a:endParaRPr lang="en-US" altLang="zh-TW" sz="2800" b="1" dirty="0">
              <a:solidFill>
                <a:schemeClr val="tx1">
                  <a:lumMod val="85000"/>
                  <a:lumOff val="15000"/>
                </a:schemeClr>
              </a:solidFill>
            </a:endParaRPr>
          </a:p>
          <a:p>
            <a:pPr marL="800100" lvl="1" indent="-342900">
              <a:buFont typeface="Wingdings" panose="05000000000000000000" pitchFamily="2" charset="2"/>
              <a:buChar char="ü"/>
            </a:pPr>
            <a:r>
              <a:rPr lang="zh-TW" altLang="en-US" sz="2800" dirty="0">
                <a:solidFill>
                  <a:schemeClr val="accent6">
                    <a:lumMod val="50000"/>
                  </a:schemeClr>
                </a:solidFill>
              </a:rPr>
              <a:t>預演練考核獎勵金評分項目：</a:t>
            </a:r>
            <a:endParaRPr lang="en-US" altLang="zh-TW" sz="2800" dirty="0">
              <a:solidFill>
                <a:schemeClr val="accent6">
                  <a:lumMod val="50000"/>
                </a:schemeClr>
              </a:solidFill>
            </a:endParaRPr>
          </a:p>
          <a:p>
            <a:pPr lvl="1"/>
            <a:r>
              <a:rPr lang="zh-TW" altLang="en-US" sz="2800" dirty="0">
                <a:solidFill>
                  <a:schemeClr val="accent6">
                    <a:lumMod val="50000"/>
                  </a:schemeClr>
                </a:solidFill>
              </a:rPr>
              <a:t>   </a:t>
            </a:r>
            <a:r>
              <a:rPr lang="en-US" altLang="zh-TW" sz="2400" dirty="0">
                <a:solidFill>
                  <a:schemeClr val="accent6">
                    <a:lumMod val="50000"/>
                  </a:schemeClr>
                </a:solidFill>
              </a:rPr>
              <a:t>(</a:t>
            </a:r>
            <a:r>
              <a:rPr lang="zh-TW" altLang="en-US" sz="2400" dirty="0">
                <a:solidFill>
                  <a:schemeClr val="accent6">
                    <a:lumMod val="50000"/>
                  </a:schemeClr>
                </a:solidFill>
              </a:rPr>
              <a:t>預演練次數</a:t>
            </a:r>
            <a:r>
              <a:rPr lang="en-US" altLang="zh-TW" sz="2400" dirty="0">
                <a:solidFill>
                  <a:schemeClr val="accent6">
                    <a:lumMod val="50000"/>
                  </a:schemeClr>
                </a:solidFill>
              </a:rPr>
              <a:t>/</a:t>
            </a:r>
            <a:r>
              <a:rPr lang="zh-TW" altLang="en-US" sz="2400" dirty="0">
                <a:solidFill>
                  <a:schemeClr val="accent6">
                    <a:lumMod val="50000"/>
                  </a:schemeClr>
                </a:solidFill>
              </a:rPr>
              <a:t>預演練紀錄簿</a:t>
            </a:r>
            <a:r>
              <a:rPr lang="en-US" altLang="zh-TW" sz="2400" dirty="0">
                <a:solidFill>
                  <a:schemeClr val="accent6">
                    <a:lumMod val="50000"/>
                  </a:schemeClr>
                </a:solidFill>
              </a:rPr>
              <a:t>/</a:t>
            </a:r>
            <a:r>
              <a:rPr lang="zh-TW" altLang="en-US" sz="2400" dirty="0">
                <a:solidFill>
                  <a:schemeClr val="accent6">
                    <a:lumMod val="50000"/>
                  </a:schemeClr>
                </a:solidFill>
              </a:rPr>
              <a:t>預演驗器材藥品需求表</a:t>
            </a:r>
            <a:r>
              <a:rPr lang="en-US" altLang="zh-TW" sz="2400" dirty="0">
                <a:solidFill>
                  <a:schemeClr val="accent6">
                    <a:lumMod val="50000"/>
                  </a:schemeClr>
                </a:solidFill>
              </a:rPr>
              <a:t>)</a:t>
            </a:r>
          </a:p>
          <a:p>
            <a:pPr lvl="1"/>
            <a:endParaRPr lang="en-US" altLang="zh-TW" sz="2400" dirty="0">
              <a:solidFill>
                <a:schemeClr val="accent6">
                  <a:lumMod val="50000"/>
                </a:schemeClr>
              </a:solidFill>
            </a:endParaRPr>
          </a:p>
          <a:p>
            <a:pPr marL="800100" lvl="1" indent="-342900">
              <a:buFont typeface="Wingdings" panose="05000000000000000000" pitchFamily="2" charset="2"/>
              <a:buChar char="ü"/>
            </a:pPr>
            <a:r>
              <a:rPr lang="zh-TW" altLang="en-US" sz="2800" dirty="0">
                <a:solidFill>
                  <a:schemeClr val="accent6">
                    <a:lumMod val="50000"/>
                  </a:schemeClr>
                </a:solidFill>
              </a:rPr>
              <a:t>教學評量考核獎勵金評分項目：</a:t>
            </a:r>
            <a:br>
              <a:rPr lang="en-US" altLang="zh-TW" sz="2800" dirty="0">
                <a:solidFill>
                  <a:schemeClr val="accent6">
                    <a:lumMod val="50000"/>
                  </a:schemeClr>
                </a:solidFill>
              </a:rPr>
            </a:br>
            <a:r>
              <a:rPr lang="en-US" altLang="zh-TW" sz="2400" dirty="0">
                <a:solidFill>
                  <a:schemeClr val="accent6">
                    <a:lumMod val="50000"/>
                  </a:schemeClr>
                </a:solidFill>
              </a:rPr>
              <a:t>(</a:t>
            </a:r>
            <a:r>
              <a:rPr lang="zh-TW" altLang="en-US" sz="2400" dirty="0">
                <a:solidFill>
                  <a:schemeClr val="accent6">
                    <a:lumMod val="50000"/>
                  </a:schemeClr>
                </a:solidFill>
              </a:rPr>
              <a:t>期初及期末大掃除</a:t>
            </a:r>
            <a:r>
              <a:rPr lang="en-US" altLang="zh-TW" sz="2400" dirty="0">
                <a:solidFill>
                  <a:schemeClr val="accent6">
                    <a:lumMod val="50000"/>
                  </a:schemeClr>
                </a:solidFill>
              </a:rPr>
              <a:t>/</a:t>
            </a:r>
            <a:r>
              <a:rPr lang="zh-TW" altLang="en-US" sz="2400" dirty="0">
                <a:solidFill>
                  <a:schemeClr val="accent6">
                    <a:lumMod val="50000"/>
                  </a:schemeClr>
                </a:solidFill>
              </a:rPr>
              <a:t>每週實驗後清潔</a:t>
            </a:r>
            <a:r>
              <a:rPr lang="en-US" altLang="zh-TW" sz="2400" dirty="0">
                <a:solidFill>
                  <a:schemeClr val="accent6">
                    <a:lumMod val="50000"/>
                  </a:schemeClr>
                </a:solidFill>
              </a:rPr>
              <a:t>/</a:t>
            </a:r>
            <a:r>
              <a:rPr lang="zh-TW" altLang="en-US" sz="2400" dirty="0">
                <a:solidFill>
                  <a:schemeClr val="accent6">
                    <a:lumMod val="50000"/>
                  </a:schemeClr>
                </a:solidFill>
              </a:rPr>
              <a:t>學期教學評量</a:t>
            </a:r>
            <a:r>
              <a:rPr lang="en-US" altLang="zh-TW" sz="2400" dirty="0">
                <a:solidFill>
                  <a:schemeClr val="accent6">
                    <a:lumMod val="50000"/>
                  </a:schemeClr>
                </a:solidFill>
              </a:rPr>
              <a:t>)</a:t>
            </a:r>
            <a:endParaRPr lang="zh-TW" altLang="zh-TW" sz="2400" dirty="0">
              <a:solidFill>
                <a:schemeClr val="accent6">
                  <a:lumMod val="50000"/>
                </a:schemeClr>
              </a:solidFill>
            </a:endParaRPr>
          </a:p>
        </p:txBody>
      </p:sp>
    </p:spTree>
    <p:extLst>
      <p:ext uri="{BB962C8B-B14F-4D97-AF65-F5344CB8AC3E}">
        <p14:creationId xmlns:p14="http://schemas.microsoft.com/office/powerpoint/2010/main" val="2676826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a:solidFill>
            <a:srgbClr val="747179"/>
          </a:solidFill>
        </p:spPr>
        <p:txBody>
          <a:bodyPr>
            <a:normAutofit/>
          </a:bodyPr>
          <a:lstStyle/>
          <a:p>
            <a:pPr algn="ctr"/>
            <a:r>
              <a:rPr lang="zh-TW" altLang="en-US" sz="6000" b="1" dirty="0">
                <a:solidFill>
                  <a:schemeClr val="accent1">
                    <a:lumMod val="40000"/>
                    <a:lumOff val="60000"/>
                  </a:schemeClr>
                </a:solidFill>
                <a:latin typeface="+mj-ea"/>
              </a:rPr>
              <a:t>助教</a:t>
            </a:r>
          </a:p>
        </p:txBody>
      </p:sp>
      <p:sp>
        <p:nvSpPr>
          <p:cNvPr id="3" name="內容版面配置區 2"/>
          <p:cNvSpPr>
            <a:spLocks noGrp="1"/>
          </p:cNvSpPr>
          <p:nvPr>
            <p:ph idx="1"/>
          </p:nvPr>
        </p:nvSpPr>
        <p:spPr>
          <a:xfrm>
            <a:off x="827584" y="2060848"/>
            <a:ext cx="9073008" cy="5184576"/>
          </a:xfrm>
        </p:spPr>
        <p:txBody>
          <a:bodyPr>
            <a:normAutofit/>
          </a:bodyPr>
          <a:lstStyle/>
          <a:p>
            <a:pPr marL="0" lvl="0" indent="0">
              <a:buNone/>
            </a:pPr>
            <a:br>
              <a:rPr lang="en-US" altLang="zh-TW" sz="1400" dirty="0"/>
            </a:br>
            <a:endParaRPr lang="zh-TW" altLang="zh-TW" sz="1400" dirty="0"/>
          </a:p>
          <a:p>
            <a:endParaRPr lang="zh-TW" altLang="en-US" sz="1100" dirty="0"/>
          </a:p>
        </p:txBody>
      </p:sp>
      <p:sp>
        <p:nvSpPr>
          <p:cNvPr id="4" name="矩形 3"/>
          <p:cNvSpPr/>
          <p:nvPr/>
        </p:nvSpPr>
        <p:spPr>
          <a:xfrm>
            <a:off x="107504" y="1916832"/>
            <a:ext cx="8892480" cy="5078313"/>
          </a:xfrm>
          <a:prstGeom prst="rect">
            <a:avLst/>
          </a:prstGeom>
        </p:spPr>
        <p:txBody>
          <a:bodyPr wrap="square">
            <a:spAutoFit/>
          </a:bodyPr>
          <a:lstStyle/>
          <a:p>
            <a:pPr lvl="1"/>
            <a:r>
              <a:rPr lang="zh-TW" altLang="en-US" sz="2800" b="1" dirty="0">
                <a:solidFill>
                  <a:schemeClr val="tx1">
                    <a:lumMod val="85000"/>
                    <a:lumOff val="15000"/>
                  </a:schemeClr>
                </a:solidFill>
              </a:rPr>
              <a:t>必修課助教：</a:t>
            </a:r>
            <a:endParaRPr lang="en-US" altLang="zh-TW" sz="2800" b="1" dirty="0">
              <a:solidFill>
                <a:schemeClr val="tx1">
                  <a:lumMod val="85000"/>
                  <a:lumOff val="15000"/>
                </a:schemeClr>
              </a:solidFill>
            </a:endParaRPr>
          </a:p>
          <a:p>
            <a:pPr lvl="1"/>
            <a:endParaRPr lang="en-US" altLang="zh-TW" sz="2000" dirty="0">
              <a:solidFill>
                <a:schemeClr val="accent6">
                  <a:lumMod val="50000"/>
                </a:schemeClr>
              </a:solidFill>
            </a:endParaRPr>
          </a:p>
          <a:p>
            <a:pPr marL="800100" lvl="1" indent="-342900">
              <a:buFont typeface="Wingdings" panose="05000000000000000000" pitchFamily="2" charset="2"/>
              <a:buChar char="ü"/>
            </a:pPr>
            <a:r>
              <a:rPr lang="zh-TW" altLang="zh-TW" sz="2000" dirty="0">
                <a:solidFill>
                  <a:schemeClr val="accent6">
                    <a:lumMod val="50000"/>
                  </a:schemeClr>
                </a:solidFill>
              </a:rPr>
              <a:t>大班助教獎勵金：</a:t>
            </a:r>
            <a:r>
              <a:rPr lang="en-US" altLang="zh-TW" sz="2000" dirty="0">
                <a:solidFill>
                  <a:schemeClr val="accent6">
                    <a:lumMod val="50000"/>
                  </a:schemeClr>
                </a:solidFill>
              </a:rPr>
              <a:t>56</a:t>
            </a:r>
            <a:r>
              <a:rPr lang="zh-TW" altLang="zh-TW" sz="2000" dirty="0">
                <a:solidFill>
                  <a:schemeClr val="accent6">
                    <a:lumMod val="50000"/>
                  </a:schemeClr>
                </a:solidFill>
              </a:rPr>
              <a:t>～</a:t>
            </a:r>
            <a:r>
              <a:rPr lang="en-US" altLang="zh-TW" sz="2000" dirty="0">
                <a:solidFill>
                  <a:schemeClr val="accent6">
                    <a:lumMod val="50000"/>
                  </a:schemeClr>
                </a:solidFill>
              </a:rPr>
              <a:t>65</a:t>
            </a:r>
            <a:r>
              <a:rPr lang="zh-TW" altLang="zh-TW" sz="2000" dirty="0">
                <a:solidFill>
                  <a:schemeClr val="accent6">
                    <a:lumMod val="50000"/>
                  </a:schemeClr>
                </a:solidFill>
              </a:rPr>
              <a:t>人加發</a:t>
            </a:r>
            <a:r>
              <a:rPr lang="en-US" altLang="zh-TW" sz="2000" dirty="0">
                <a:solidFill>
                  <a:schemeClr val="accent6">
                    <a:lumMod val="50000"/>
                  </a:schemeClr>
                </a:solidFill>
              </a:rPr>
              <a:t>1000</a:t>
            </a:r>
            <a:r>
              <a:rPr lang="zh-TW" altLang="zh-TW" sz="2000" dirty="0">
                <a:solidFill>
                  <a:schemeClr val="accent6">
                    <a:lumMod val="50000"/>
                  </a:schemeClr>
                </a:solidFill>
              </a:rPr>
              <a:t>元</a:t>
            </a:r>
            <a:r>
              <a:rPr lang="en-US" altLang="zh-TW" sz="2000" dirty="0">
                <a:solidFill>
                  <a:schemeClr val="accent6">
                    <a:lumMod val="50000"/>
                  </a:schemeClr>
                </a:solidFill>
              </a:rPr>
              <a:t>/</a:t>
            </a:r>
            <a:r>
              <a:rPr lang="zh-TW" altLang="zh-TW" sz="2000" dirty="0">
                <a:solidFill>
                  <a:schemeClr val="accent6">
                    <a:lumMod val="50000"/>
                  </a:schemeClr>
                </a:solidFill>
              </a:rPr>
              <a:t>學期；</a:t>
            </a:r>
            <a:r>
              <a:rPr lang="en-US" altLang="zh-TW" sz="2000" dirty="0">
                <a:solidFill>
                  <a:schemeClr val="accent6">
                    <a:lumMod val="50000"/>
                  </a:schemeClr>
                </a:solidFill>
              </a:rPr>
              <a:t>66</a:t>
            </a:r>
            <a:r>
              <a:rPr lang="zh-TW" altLang="zh-TW" sz="2000" dirty="0">
                <a:solidFill>
                  <a:schemeClr val="accent6">
                    <a:lumMod val="50000"/>
                  </a:schemeClr>
                </a:solidFill>
              </a:rPr>
              <a:t>～</a:t>
            </a:r>
            <a:r>
              <a:rPr lang="en-US" altLang="zh-TW" sz="2000" dirty="0">
                <a:solidFill>
                  <a:schemeClr val="accent6">
                    <a:lumMod val="50000"/>
                  </a:schemeClr>
                </a:solidFill>
              </a:rPr>
              <a:t>75</a:t>
            </a:r>
            <a:r>
              <a:rPr lang="zh-TW" altLang="zh-TW" sz="2000" dirty="0">
                <a:solidFill>
                  <a:schemeClr val="accent6">
                    <a:lumMod val="50000"/>
                  </a:schemeClr>
                </a:solidFill>
              </a:rPr>
              <a:t>人加發</a:t>
            </a:r>
            <a:r>
              <a:rPr lang="en-US" altLang="zh-TW" sz="2000" dirty="0">
                <a:solidFill>
                  <a:schemeClr val="accent6">
                    <a:lumMod val="50000"/>
                  </a:schemeClr>
                </a:solidFill>
              </a:rPr>
              <a:t>2000</a:t>
            </a:r>
            <a:r>
              <a:rPr lang="zh-TW" altLang="zh-TW" sz="2000" dirty="0">
                <a:solidFill>
                  <a:schemeClr val="accent6">
                    <a:lumMod val="50000"/>
                  </a:schemeClr>
                </a:solidFill>
              </a:rPr>
              <a:t>元</a:t>
            </a:r>
            <a:r>
              <a:rPr lang="en-US" altLang="zh-TW" sz="2000" dirty="0">
                <a:solidFill>
                  <a:schemeClr val="accent6">
                    <a:lumMod val="50000"/>
                  </a:schemeClr>
                </a:solidFill>
              </a:rPr>
              <a:t>/</a:t>
            </a:r>
            <a:r>
              <a:rPr lang="zh-TW" altLang="zh-TW" sz="2000" dirty="0">
                <a:solidFill>
                  <a:schemeClr val="accent6">
                    <a:lumMod val="50000"/>
                  </a:schemeClr>
                </a:solidFill>
              </a:rPr>
              <a:t>學期；其餘類推。</a:t>
            </a:r>
            <a:endParaRPr lang="en-US" altLang="zh-TW" sz="2000" dirty="0">
              <a:solidFill>
                <a:schemeClr val="accent6">
                  <a:lumMod val="50000"/>
                </a:schemeClr>
              </a:solidFill>
            </a:endParaRPr>
          </a:p>
          <a:p>
            <a:pPr lvl="1"/>
            <a:endParaRPr lang="en-US" altLang="zh-TW" sz="2000" dirty="0">
              <a:solidFill>
                <a:schemeClr val="accent6">
                  <a:lumMod val="50000"/>
                </a:schemeClr>
              </a:solidFill>
            </a:endParaRPr>
          </a:p>
          <a:p>
            <a:pPr marL="800100" lvl="1" indent="-342900">
              <a:buFont typeface="Wingdings" panose="05000000000000000000" pitchFamily="2" charset="2"/>
              <a:buChar char="ü"/>
            </a:pPr>
            <a:r>
              <a:rPr lang="zh-TW" altLang="zh-TW" sz="2000" dirty="0">
                <a:solidFill>
                  <a:schemeClr val="accent6">
                    <a:lumMod val="50000"/>
                  </a:schemeClr>
                </a:solidFill>
              </a:rPr>
              <a:t>必修課程助教每學期有上助教輔導課</a:t>
            </a:r>
            <a:r>
              <a:rPr lang="en-US" altLang="zh-TW" sz="2000" dirty="0">
                <a:solidFill>
                  <a:schemeClr val="accent6">
                    <a:lumMod val="50000"/>
                  </a:schemeClr>
                </a:solidFill>
              </a:rPr>
              <a:t>3</a:t>
            </a:r>
            <a:r>
              <a:rPr lang="zh-TW" altLang="zh-TW" sz="2000" dirty="0">
                <a:solidFill>
                  <a:schemeClr val="accent6">
                    <a:lumMod val="50000"/>
                  </a:schemeClr>
                </a:solidFill>
              </a:rPr>
              <a:t>次</a:t>
            </a:r>
            <a:r>
              <a:rPr lang="en-US" altLang="zh-TW" sz="2000" dirty="0">
                <a:solidFill>
                  <a:schemeClr val="accent6">
                    <a:lumMod val="50000"/>
                  </a:schemeClr>
                </a:solidFill>
              </a:rPr>
              <a:t>(</a:t>
            </a:r>
            <a:r>
              <a:rPr lang="zh-TW" altLang="zh-TW" sz="2000" dirty="0">
                <a:solidFill>
                  <a:schemeClr val="accent6">
                    <a:lumMod val="50000"/>
                  </a:schemeClr>
                </a:solidFill>
              </a:rPr>
              <a:t>含</a:t>
            </a:r>
            <a:r>
              <a:rPr lang="en-US" altLang="zh-TW" sz="2000" dirty="0">
                <a:solidFill>
                  <a:schemeClr val="accent6">
                    <a:lumMod val="50000"/>
                  </a:schemeClr>
                </a:solidFill>
              </a:rPr>
              <a:t>)</a:t>
            </a:r>
            <a:r>
              <a:rPr lang="zh-TW" altLang="zh-TW" sz="2000" dirty="0">
                <a:solidFill>
                  <a:schemeClr val="accent6">
                    <a:lumMod val="50000"/>
                  </a:schemeClr>
                </a:solidFill>
              </a:rPr>
              <a:t>以上者</a:t>
            </a:r>
            <a:r>
              <a:rPr lang="zh-TW" altLang="en-US" sz="2000" dirty="0">
                <a:solidFill>
                  <a:schemeClr val="accent6">
                    <a:lumMod val="50000"/>
                  </a:schemeClr>
                </a:solidFill>
              </a:rPr>
              <a:t>並繳交助教輔導課獎勵金申請表</a:t>
            </a:r>
            <a:r>
              <a:rPr lang="zh-TW" altLang="zh-TW" sz="2000" dirty="0">
                <a:solidFill>
                  <a:schemeClr val="accent6">
                    <a:lumMod val="50000"/>
                  </a:schemeClr>
                </a:solidFill>
              </a:rPr>
              <a:t>，發給獎勵金</a:t>
            </a:r>
            <a:r>
              <a:rPr lang="en-US" altLang="zh-TW" sz="2000" dirty="0">
                <a:solidFill>
                  <a:schemeClr val="accent6">
                    <a:lumMod val="50000"/>
                  </a:schemeClr>
                </a:solidFill>
              </a:rPr>
              <a:t>2000</a:t>
            </a:r>
            <a:r>
              <a:rPr lang="zh-TW" altLang="zh-TW" sz="2000" dirty="0">
                <a:solidFill>
                  <a:schemeClr val="accent6">
                    <a:lumMod val="50000"/>
                  </a:schemeClr>
                </a:solidFill>
              </a:rPr>
              <a:t>元。</a:t>
            </a:r>
            <a:br>
              <a:rPr lang="en-US" altLang="zh-TW" sz="2000" dirty="0">
                <a:solidFill>
                  <a:schemeClr val="accent6">
                    <a:lumMod val="50000"/>
                  </a:schemeClr>
                </a:solidFill>
              </a:rPr>
            </a:br>
            <a:endParaRPr lang="en-US" altLang="zh-TW" sz="2000" dirty="0">
              <a:solidFill>
                <a:schemeClr val="accent6">
                  <a:lumMod val="50000"/>
                </a:schemeClr>
              </a:solidFill>
            </a:endParaRPr>
          </a:p>
          <a:p>
            <a:pPr lvl="0"/>
            <a:r>
              <a:rPr lang="en-US" altLang="zh-TW" sz="2800" b="1" dirty="0">
                <a:solidFill>
                  <a:schemeClr val="tx1">
                    <a:lumMod val="85000"/>
                    <a:lumOff val="15000"/>
                  </a:schemeClr>
                </a:solidFill>
              </a:rPr>
              <a:t>    </a:t>
            </a:r>
            <a:r>
              <a:rPr lang="zh-TW" altLang="zh-TW" sz="2800" b="1" dirty="0">
                <a:solidFill>
                  <a:schemeClr val="tx1">
                    <a:lumMod val="85000"/>
                    <a:lumOff val="15000"/>
                  </a:schemeClr>
                </a:solidFill>
              </a:rPr>
              <a:t>儀器管理助教：</a:t>
            </a:r>
            <a:endParaRPr lang="en-US" altLang="zh-TW" sz="2800" b="1" dirty="0">
              <a:solidFill>
                <a:schemeClr val="tx1">
                  <a:lumMod val="85000"/>
                  <a:lumOff val="15000"/>
                </a:schemeClr>
              </a:solidFill>
            </a:endParaRPr>
          </a:p>
          <a:p>
            <a:pPr lvl="0"/>
            <a:endParaRPr lang="zh-TW" altLang="zh-TW" sz="2800" b="1" dirty="0">
              <a:solidFill>
                <a:schemeClr val="tx1">
                  <a:lumMod val="85000"/>
                  <a:lumOff val="15000"/>
                </a:schemeClr>
              </a:solidFill>
            </a:endParaRPr>
          </a:p>
          <a:p>
            <a:pPr marL="800100" lvl="1" indent="-342900">
              <a:buFont typeface="Wingdings" panose="05000000000000000000" pitchFamily="2" charset="2"/>
              <a:buChar char="ü"/>
            </a:pPr>
            <a:r>
              <a:rPr lang="zh-TW" altLang="zh-TW" sz="2000" dirty="0">
                <a:solidFill>
                  <a:schemeClr val="accent6">
                    <a:lumMod val="50000"/>
                  </a:schemeClr>
                </a:solidFill>
              </a:rPr>
              <a:t>每半年進行儀器清潔檢查至少</a:t>
            </a:r>
            <a:r>
              <a:rPr lang="en-US" altLang="zh-TW" sz="2000" dirty="0">
                <a:solidFill>
                  <a:schemeClr val="accent6">
                    <a:lumMod val="50000"/>
                  </a:schemeClr>
                </a:solidFill>
              </a:rPr>
              <a:t>3</a:t>
            </a:r>
            <a:r>
              <a:rPr lang="zh-TW" altLang="zh-TW" sz="2000" dirty="0">
                <a:solidFill>
                  <a:schemeClr val="accent6">
                    <a:lumMod val="50000"/>
                  </a:schemeClr>
                </a:solidFill>
              </a:rPr>
              <a:t>次以上，如需校正則至少需進行</a:t>
            </a:r>
            <a:r>
              <a:rPr lang="en-US" altLang="zh-TW" sz="2000" dirty="0">
                <a:solidFill>
                  <a:schemeClr val="accent6">
                    <a:lumMod val="50000"/>
                  </a:schemeClr>
                </a:solidFill>
              </a:rPr>
              <a:t>1</a:t>
            </a:r>
            <a:r>
              <a:rPr lang="zh-TW" altLang="zh-TW" sz="2000" dirty="0">
                <a:solidFill>
                  <a:schemeClr val="accent6">
                    <a:lumMod val="50000"/>
                  </a:schemeClr>
                </a:solidFill>
              </a:rPr>
              <a:t>次校正</a:t>
            </a:r>
            <a:r>
              <a:rPr lang="zh-TW" altLang="en-US" sz="2000" dirty="0">
                <a:solidFill>
                  <a:schemeClr val="accent6">
                    <a:lumMod val="50000"/>
                  </a:schemeClr>
                </a:solidFill>
              </a:rPr>
              <a:t>並繳交儀器巡查保養維護記載表</a:t>
            </a:r>
            <a:r>
              <a:rPr lang="zh-TW" altLang="zh-TW" sz="2000" dirty="0">
                <a:solidFill>
                  <a:schemeClr val="accent6">
                    <a:lumMod val="50000"/>
                  </a:schemeClr>
                </a:solidFill>
              </a:rPr>
              <a:t>，方可領取考核獎勵金</a:t>
            </a:r>
            <a:r>
              <a:rPr lang="en-US" altLang="zh-TW" sz="2000" dirty="0">
                <a:solidFill>
                  <a:schemeClr val="accent6">
                    <a:lumMod val="50000"/>
                  </a:schemeClr>
                </a:solidFill>
              </a:rPr>
              <a:t>2000</a:t>
            </a:r>
            <a:r>
              <a:rPr lang="zh-TW" altLang="en-US" sz="2000" dirty="0">
                <a:solidFill>
                  <a:schemeClr val="accent6">
                    <a:lumMod val="50000"/>
                  </a:schemeClr>
                </a:solidFill>
              </a:rPr>
              <a:t>元</a:t>
            </a:r>
            <a:r>
              <a:rPr lang="zh-TW" altLang="zh-TW" sz="2000" dirty="0">
                <a:solidFill>
                  <a:schemeClr val="accent6">
                    <a:lumMod val="50000"/>
                  </a:schemeClr>
                </a:solidFill>
              </a:rPr>
              <a:t>。</a:t>
            </a:r>
            <a:endParaRPr lang="en-US" altLang="zh-TW" sz="2000" dirty="0">
              <a:solidFill>
                <a:schemeClr val="accent6">
                  <a:lumMod val="50000"/>
                </a:schemeClr>
              </a:solidFill>
            </a:endParaRPr>
          </a:p>
          <a:p>
            <a:pPr marL="800100" lvl="1" indent="-342900">
              <a:buFont typeface="Wingdings" panose="05000000000000000000" pitchFamily="2" charset="2"/>
              <a:buChar char="ü"/>
            </a:pPr>
            <a:endParaRPr lang="en-US" altLang="zh-TW" sz="2000" dirty="0">
              <a:solidFill>
                <a:schemeClr val="accent6">
                  <a:lumMod val="50000"/>
                </a:schemeClr>
              </a:solidFill>
            </a:endParaRPr>
          </a:p>
          <a:p>
            <a:pPr lvl="1"/>
            <a:endParaRPr lang="zh-TW" altLang="zh-TW" sz="2000" dirty="0">
              <a:solidFill>
                <a:schemeClr val="accent6">
                  <a:lumMod val="50000"/>
                </a:schemeClr>
              </a:solidFill>
            </a:endParaRPr>
          </a:p>
          <a:p>
            <a:pPr marL="800100" lvl="1" indent="-342900">
              <a:buFont typeface="Wingdings" panose="05000000000000000000" pitchFamily="2" charset="2"/>
              <a:buChar char="ü"/>
            </a:pPr>
            <a:endParaRPr lang="zh-TW" altLang="zh-TW" sz="2000" dirty="0">
              <a:solidFill>
                <a:schemeClr val="accent6">
                  <a:lumMod val="50000"/>
                </a:schemeClr>
              </a:solidFill>
            </a:endParaRPr>
          </a:p>
        </p:txBody>
      </p:sp>
    </p:spTree>
    <p:extLst>
      <p:ext uri="{BB962C8B-B14F-4D97-AF65-F5344CB8AC3E}">
        <p14:creationId xmlns:p14="http://schemas.microsoft.com/office/powerpoint/2010/main" val="2863941621"/>
      </p:ext>
    </p:extLst>
  </p:cSld>
  <p:clrMapOvr>
    <a:masterClrMapping/>
  </p:clrMapOvr>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7038</TotalTime>
  <Words>986</Words>
  <Application>Microsoft Office PowerPoint</Application>
  <PresentationFormat>如螢幕大小 (4:3)</PresentationFormat>
  <Paragraphs>74</Paragraphs>
  <Slides>11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17</vt:lpstr>
      <vt:lpstr>微軟正黑體</vt:lpstr>
      <vt:lpstr>Arial</vt:lpstr>
      <vt:lpstr>Century Gothic</vt:lpstr>
      <vt:lpstr>Lucida Calligraphy</vt:lpstr>
      <vt:lpstr>Wingdings</vt:lpstr>
      <vt:lpstr>Wingdings 3</vt:lpstr>
      <vt:lpstr>絲縷</vt:lpstr>
      <vt:lpstr>業務介紹與宣導</vt:lpstr>
      <vt:lpstr>主要業務</vt:lpstr>
      <vt:lpstr>宣導事項</vt:lpstr>
      <vt:lpstr>宣導事項</vt:lpstr>
      <vt:lpstr>教室使用相關設備</vt:lpstr>
      <vt:lpstr>實驗設備</vt:lpstr>
      <vt:lpstr>兼任助理</vt:lpstr>
      <vt:lpstr>實驗助教獎學金</vt:lpstr>
      <vt:lpstr>助教</vt:lpstr>
      <vt:lpstr>兼任助教</vt:lpstr>
      <vt:lpstr>Welcome 歡迎加入化材系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業務介紹與宣導</dc:title>
  <dc:creator>ASUS</dc:creator>
  <cp:lastModifiedBy>許亮揚</cp:lastModifiedBy>
  <cp:revision>89</cp:revision>
  <dcterms:created xsi:type="dcterms:W3CDTF">2019-08-26T08:14:34Z</dcterms:created>
  <dcterms:modified xsi:type="dcterms:W3CDTF">2025-05-14T03:04:00Z</dcterms:modified>
</cp:coreProperties>
</file>