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sldIdLst>
    <p:sldId id="256" r:id="rId2"/>
    <p:sldId id="257" r:id="rId3"/>
    <p:sldId id="261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747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20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93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44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66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90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86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30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370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36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4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7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41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86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17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4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09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57ACD8-6E3D-48B4-9B21-C1EF4543EBB8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195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  <p:sldLayoutId id="214748415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6840760" cy="18002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</a:t>
            </a:r>
            <a:r>
              <a:rPr lang="zh-TW" altLang="en-US" sz="7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介紹與宣導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3215" y="4653136"/>
            <a:ext cx="6620968" cy="86142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技士 許亮揚 </a:t>
            </a:r>
            <a:r>
              <a:rPr lang="en-US" altLang="zh-TW" sz="3200" b="1" dirty="0" smtClean="0"/>
              <a:t>(#4602)</a:t>
            </a:r>
            <a:endParaRPr lang="zh-TW" altLang="en-US" sz="32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6012160" y="509252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大學部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4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7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title"/>
          </p:nvPr>
        </p:nvSpPr>
        <p:spPr>
          <a:xfrm>
            <a:off x="1403648" y="1600200"/>
            <a:ext cx="7587952" cy="1036712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+mn-ea"/>
                <a:ea typeface="+mn-ea"/>
              </a:rPr>
              <a:t>主要業務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idx="1"/>
          </p:nvPr>
        </p:nvSpPr>
        <p:spPr>
          <a:xfrm>
            <a:off x="1403648" y="3068960"/>
            <a:ext cx="7163073" cy="2558008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u"/>
            </a:pP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系上經費的管理及核銷</a:t>
            </a:r>
            <a:endParaRPr lang="en-US" altLang="zh-TW" sz="3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教室、教學實驗室設備的管理與維護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buFont typeface="Wingdings" panose="05000000000000000000" pitchFamily="2" charset="2"/>
              <a:buChar char="u"/>
            </a:pP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教學實驗室的安全及衛生管理</a:t>
            </a:r>
            <a:endParaRPr lang="en-US" altLang="zh-TW" sz="3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系館設備的管理與</a:t>
            </a: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維護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5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747179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宣導事項</a:t>
            </a:r>
            <a:endParaRPr lang="zh-TW" altLang="en-US" sz="6000" b="1" dirty="0">
              <a:solidFill>
                <a:schemeClr val="accent1">
                  <a:lumMod val="40000"/>
                  <a:lumOff val="60000"/>
                </a:schemeClr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5" cy="59046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altLang="zh-TW" sz="2400" dirty="0" smtClean="0"/>
          </a:p>
          <a:p>
            <a:pPr lvl="0"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配合學校防疫政策，進入系館時須戴口罩及嗶學生證量測額溫，無學生證請量額溫後掃描</a:t>
            </a:r>
            <a:r>
              <a:rPr lang="en-US" altLang="zh-TW" sz="2400" dirty="0" smtClean="0"/>
              <a:t>QR code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0"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1F</a:t>
            </a:r>
            <a:r>
              <a:rPr lang="zh-TW" altLang="en-US" sz="2400" dirty="0" smtClean="0"/>
              <a:t>中庭公共</a:t>
            </a:r>
            <a:r>
              <a:rPr lang="zh-TW" altLang="zh-TW" sz="2400" dirty="0" smtClean="0"/>
              <a:t>空間</a:t>
            </a:r>
            <a:r>
              <a:rPr lang="zh-TW" altLang="zh-TW" sz="2400" dirty="0"/>
              <a:t>之擺設請勿隨意變動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使用完畢離開前桌上須清理乾淨，並關掉電燈及吊扇</a:t>
            </a:r>
            <a:r>
              <a:rPr lang="zh-TW" altLang="zh-TW" sz="2400" dirty="0" smtClean="0"/>
              <a:t>。</a:t>
            </a:r>
            <a:endParaRPr lang="zh-TW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2400" dirty="0"/>
              <a:t>腳踏車</a:t>
            </a:r>
            <a:r>
              <a:rPr lang="zh-TW" altLang="zh-TW" sz="2400" dirty="0" smtClean="0"/>
              <a:t>請停放</a:t>
            </a:r>
            <a:r>
              <a:rPr lang="zh-TW" altLang="en-US" sz="2400" dirty="0" smtClean="0"/>
              <a:t>車棚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隨意停放</a:t>
            </a:r>
            <a:r>
              <a:rPr lang="zh-TW" altLang="zh-TW" sz="2400" dirty="0" smtClean="0"/>
              <a:t>將</a:t>
            </a:r>
            <a:r>
              <a:rPr lang="zh-TW" altLang="zh-TW" sz="2400" dirty="0"/>
              <a:t>會</a:t>
            </a:r>
            <a:r>
              <a:rPr lang="zh-TW" altLang="zh-TW" sz="2400" dirty="0" smtClean="0"/>
              <a:t>被</a:t>
            </a:r>
            <a:r>
              <a:rPr lang="zh-TW" altLang="en-US" sz="2400" dirty="0" smtClean="0"/>
              <a:t>系辦</a:t>
            </a:r>
            <a:r>
              <a:rPr lang="zh-TW" altLang="zh-TW" sz="2400" dirty="0" smtClean="0"/>
              <a:t>上鎖，</a:t>
            </a:r>
            <a:r>
              <a:rPr lang="zh-TW" altLang="en-US" sz="2400" dirty="0" smtClean="0"/>
              <a:t>累犯二次</a:t>
            </a:r>
            <a:r>
              <a:rPr lang="zh-TW" altLang="zh-TW" sz="2400" dirty="0" smtClean="0"/>
              <a:t>須</a:t>
            </a:r>
            <a:r>
              <a:rPr lang="zh-TW" altLang="zh-TW" sz="2400" dirty="0"/>
              <a:t>進行勞作</a:t>
            </a:r>
            <a:r>
              <a:rPr lang="zh-TW" altLang="zh-TW" sz="2400" dirty="0" smtClean="0"/>
              <a:t>服務</a:t>
            </a:r>
            <a:r>
              <a:rPr lang="en-US" altLang="zh-TW" sz="2400" dirty="0" smtClean="0"/>
              <a:t>4</a:t>
            </a:r>
            <a:r>
              <a:rPr lang="zh-TW" altLang="en-US" sz="2400" dirty="0" smtClean="0"/>
              <a:t>小時</a:t>
            </a:r>
            <a:r>
              <a:rPr lang="zh-TW" altLang="zh-TW" sz="2400" dirty="0" smtClean="0"/>
              <a:t>。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EC107</a:t>
            </a:r>
            <a:r>
              <a:rPr lang="zh-TW" altLang="en-US" sz="2400" dirty="0" smtClean="0"/>
              <a:t>階梯教室、</a:t>
            </a:r>
            <a:r>
              <a:rPr lang="en-US" altLang="zh-TW" sz="2400" dirty="0" smtClean="0"/>
              <a:t>EB105</a:t>
            </a:r>
            <a:r>
              <a:rPr lang="zh-TW" altLang="en-US" sz="2400" dirty="0"/>
              <a:t>階梯教室、</a:t>
            </a:r>
            <a:r>
              <a:rPr lang="en-US" altLang="zh-TW" sz="2400" dirty="0" smtClean="0"/>
              <a:t>EC501</a:t>
            </a:r>
            <a:r>
              <a:rPr lang="zh-TW" altLang="en-US" sz="2400" dirty="0" smtClean="0"/>
              <a:t>電腦教室及各實驗室禁止</a:t>
            </a:r>
            <a:r>
              <a:rPr lang="zh-TW" altLang="zh-TW" sz="2400" dirty="0" smtClean="0"/>
              <a:t>飲食</a:t>
            </a:r>
            <a:r>
              <a:rPr lang="zh-TW" altLang="en-US" sz="2400" dirty="0" smtClean="0"/>
              <a:t>及亂丟垃圾，一般教室禁止亂</a:t>
            </a:r>
            <a:r>
              <a:rPr lang="zh-TW" altLang="en-US" sz="2400" dirty="0"/>
              <a:t>丟</a:t>
            </a:r>
            <a:r>
              <a:rPr lang="zh-TW" altLang="en-US" sz="2400" dirty="0" smtClean="0"/>
              <a:t>垃圾。</a:t>
            </a:r>
            <a:endParaRPr lang="en-US" altLang="zh-TW" sz="24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2400" dirty="0"/>
              <a:t>如發現系館建物損</a:t>
            </a:r>
            <a:r>
              <a:rPr lang="zh-TW" altLang="en-US" sz="2400" dirty="0"/>
              <a:t>壞</a:t>
            </a:r>
            <a:r>
              <a:rPr lang="zh-TW" altLang="zh-TW" sz="2400" dirty="0"/>
              <a:t>或設備故障，請協助通知</a:t>
            </a:r>
            <a:r>
              <a:rPr lang="zh-TW" altLang="en-US" sz="2400" dirty="0"/>
              <a:t>相關人員或</a:t>
            </a:r>
            <a:r>
              <a:rPr lang="zh-TW" altLang="zh-TW" sz="2400" dirty="0"/>
              <a:t>系</a:t>
            </a:r>
            <a:r>
              <a:rPr lang="zh-TW" altLang="zh-TW" sz="2400" dirty="0" smtClean="0"/>
              <a:t>辦公室</a:t>
            </a:r>
            <a:r>
              <a:rPr lang="zh-TW" altLang="en-US" sz="2400" dirty="0" smtClean="0"/>
              <a:t>進行處理</a:t>
            </a:r>
            <a:r>
              <a:rPr lang="zh-TW" altLang="zh-TW" sz="2400" dirty="0" smtClean="0"/>
              <a:t>。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942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747179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宣導事項</a:t>
            </a:r>
            <a:endParaRPr lang="zh-TW" altLang="en-US" sz="6000" b="1" dirty="0">
              <a:solidFill>
                <a:schemeClr val="accent1">
                  <a:lumMod val="40000"/>
                  <a:lumOff val="60000"/>
                </a:schemeClr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706816" cy="435443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借用鑰匙、組合包等設備</a:t>
            </a:r>
            <a:r>
              <a:rPr lang="zh-TW" altLang="en-US" sz="2800" dirty="0"/>
              <a:t>請</a:t>
            </a:r>
            <a:r>
              <a:rPr lang="zh-TW" altLang="en-US" sz="2800" dirty="0" smtClean="0"/>
              <a:t>填寫借用登記簿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筆電、簡報筆須寫編號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並抵押學生證，</a:t>
            </a:r>
            <a:r>
              <a:rPr lang="zh-TW" altLang="en-US" sz="2800" dirty="0"/>
              <a:t>設備</a:t>
            </a:r>
            <a:r>
              <a:rPr lang="zh-TW" altLang="en-US" sz="2800" dirty="0" smtClean="0"/>
              <a:t>用畢後應立即歸還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以便其他人借用，若當日歸還時間超過</a:t>
            </a:r>
            <a:r>
              <a:rPr lang="en-US" altLang="zh-TW" sz="2800" dirty="0" smtClean="0"/>
              <a:t>18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30</a:t>
            </a:r>
            <a:r>
              <a:rPr lang="zh-TW" altLang="en-US" sz="2800" dirty="0" smtClean="0"/>
              <a:t>須於隔天早上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點前歸還。</a:t>
            </a:r>
            <a:endParaRPr lang="zh-TW" altLang="en-US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+mn-ea"/>
              </a:rPr>
              <a:t>非上課時間借用教室，請提前至</a:t>
            </a:r>
            <a:r>
              <a:rPr lang="zh-TW" altLang="en-US" sz="2800" dirty="0">
                <a:latin typeface="+mn-ea"/>
              </a:rPr>
              <a:t>系</a:t>
            </a:r>
            <a:r>
              <a:rPr lang="zh-TW" altLang="en-US" sz="2800" dirty="0" smtClean="0">
                <a:latin typeface="+mn-ea"/>
              </a:rPr>
              <a:t>辦公室填寫預約登記簿</a:t>
            </a:r>
            <a:r>
              <a:rPr lang="zh-TW" altLang="en-US" sz="2800" dirty="0" smtClean="0"/>
              <a:t>，以便開啟冷氣電源</a:t>
            </a:r>
            <a:r>
              <a:rPr lang="zh-TW" altLang="en-US" sz="2800" dirty="0" smtClean="0">
                <a:latin typeface="+mn-ea"/>
              </a:rPr>
              <a:t>。</a:t>
            </a:r>
            <a:endParaRPr lang="zh-TW" altLang="en-US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教室</a:t>
            </a:r>
            <a:r>
              <a:rPr lang="zh-TW" altLang="en-US" sz="2800" dirty="0"/>
              <a:t>使用完畢後，請</a:t>
            </a:r>
            <a:r>
              <a:rPr lang="zh-TW" altLang="en-US" sz="2800" dirty="0" smtClean="0"/>
              <a:t>關閉電燈、吊扇、投影機與</a:t>
            </a:r>
            <a:r>
              <a:rPr lang="zh-TW" altLang="en-US" sz="2800" dirty="0"/>
              <a:t>冷氣</a:t>
            </a:r>
            <a:r>
              <a:rPr lang="zh-TW" altLang="en-US" sz="2800" dirty="0" smtClean="0"/>
              <a:t>電源，並記得帶走隨身物品</a:t>
            </a:r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請定期至學校個人電子信箱收信以避免遺漏重要訊息通知。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944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747179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教室使用相關設備</a:t>
            </a:r>
            <a:endParaRPr lang="zh-TW" altLang="en-US" sz="6000" b="1" dirty="0">
              <a:solidFill>
                <a:schemeClr val="accent1">
                  <a:lumMod val="40000"/>
                  <a:lumOff val="60000"/>
                </a:schemeClr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7" y="1700808"/>
            <a:ext cx="7778824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 smtClean="0"/>
              <a:t>冷氣遙控器</a:t>
            </a:r>
            <a:r>
              <a:rPr lang="en-US" altLang="zh-TW" sz="2800" dirty="0" smtClean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EB105. -</a:t>
            </a:r>
            <a:r>
              <a:rPr lang="zh-TW" altLang="en-US" sz="2000" dirty="0" smtClean="0">
                <a:solidFill>
                  <a:schemeClr val="tx1">
                    <a:lumMod val="65000"/>
                  </a:schemeClr>
                </a:solidFill>
              </a:rPr>
              <a:t>教室牆上</a:t>
            </a:r>
            <a:r>
              <a:rPr lang="en-US" altLang="zh-TW" sz="2800" dirty="0">
                <a:solidFill>
                  <a:schemeClr val="tx1">
                    <a:lumMod val="65000"/>
                  </a:schemeClr>
                </a:solidFill>
              </a:rPr>
              <a:t>)(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EC107-AC</a:t>
            </a:r>
            <a:r>
              <a:rPr lang="zh-TW" altLang="en-US" sz="2000" dirty="0" smtClean="0">
                <a:solidFill>
                  <a:schemeClr val="tx1">
                    <a:lumMod val="65000"/>
                  </a:schemeClr>
                </a:solidFill>
              </a:rPr>
              <a:t>機械室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)(EC108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EC109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EC205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EC301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EC303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EC501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EC502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EC503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EC504-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組合包內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)</a:t>
            </a:r>
            <a:endParaRPr lang="en-US" altLang="zh-TW" sz="2400" dirty="0">
              <a:solidFill>
                <a:schemeClr val="tx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/>
              <a:t>投影</a:t>
            </a:r>
            <a:r>
              <a:rPr lang="zh-TW" altLang="en-US" sz="3600" dirty="0" smtClean="0"/>
              <a:t>機遙控器</a:t>
            </a:r>
            <a:r>
              <a:rPr lang="en-US" altLang="zh-TW" sz="2800" dirty="0" smtClean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EB105-</a:t>
            </a:r>
            <a:r>
              <a:rPr lang="zh-TW" altLang="en-US" sz="2000" dirty="0">
                <a:solidFill>
                  <a:schemeClr val="tx1">
                    <a:lumMod val="65000"/>
                  </a:schemeClr>
                </a:solidFill>
              </a:rPr>
              <a:t>講</a:t>
            </a:r>
            <a:r>
              <a:rPr lang="zh-TW" altLang="en-US" sz="2000" dirty="0" smtClean="0">
                <a:solidFill>
                  <a:schemeClr val="tx1">
                    <a:lumMod val="65000"/>
                  </a:schemeClr>
                </a:solidFill>
              </a:rPr>
              <a:t>桌上</a:t>
            </a:r>
            <a:r>
              <a:rPr lang="en-US" altLang="zh-TW" sz="2800" dirty="0" smtClean="0">
                <a:solidFill>
                  <a:schemeClr val="tx1">
                    <a:lumMod val="65000"/>
                  </a:schemeClr>
                </a:solidFill>
              </a:rPr>
              <a:t>) </a:t>
            </a:r>
            <a:r>
              <a:rPr lang="en-US" altLang="zh-TW" sz="2800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EC107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EC108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EC109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EC301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EC502-E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化</a:t>
            </a:r>
            <a:r>
              <a:rPr lang="zh-TW" altLang="en-US" sz="2000" dirty="0" smtClean="0">
                <a:solidFill>
                  <a:schemeClr val="tx1">
                    <a:lumMod val="65000"/>
                  </a:schemeClr>
                </a:solidFill>
              </a:rPr>
              <a:t>講</a:t>
            </a:r>
            <a:r>
              <a:rPr lang="zh-TW" altLang="en-US" sz="2000" dirty="0">
                <a:solidFill>
                  <a:schemeClr val="tx1">
                    <a:lumMod val="65000"/>
                  </a:schemeClr>
                </a:solidFill>
              </a:rPr>
              <a:t>桌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)(EC501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EC503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EC504 -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組合包內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)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 smtClean="0"/>
              <a:t>電腦、筆電</a:t>
            </a:r>
            <a:r>
              <a:rPr lang="en-US" altLang="zh-TW" sz="2800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EC107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EC108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EC109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EC301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EC502-</a:t>
            </a:r>
            <a:r>
              <a:rPr lang="en-US" altLang="zh-TW" sz="2400" b="1" dirty="0" smtClean="0">
                <a:solidFill>
                  <a:schemeClr val="tx1">
                    <a:lumMod val="65000"/>
                  </a:schemeClr>
                </a:solidFill>
              </a:rPr>
              <a:t>E</a:t>
            </a:r>
            <a:r>
              <a:rPr lang="zh-TW" altLang="en-US" sz="2000" b="1" dirty="0" smtClean="0">
                <a:solidFill>
                  <a:schemeClr val="tx1">
                    <a:lumMod val="65000"/>
                  </a:schemeClr>
                </a:solidFill>
              </a:rPr>
              <a:t>化講桌電腦</a:t>
            </a:r>
            <a:r>
              <a:rPr lang="en-US" altLang="zh-TW" sz="2800" dirty="0" smtClean="0">
                <a:solidFill>
                  <a:schemeClr val="tx1">
                    <a:lumMod val="65000"/>
                  </a:schemeClr>
                </a:solidFill>
              </a:rPr>
              <a:t>)(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</a:rPr>
              <a:t>EC501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</a:rPr>
              <a:t>電腦教室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17"/>
              </a:rPr>
              <a:t>)(</a:t>
            </a:r>
            <a:r>
              <a:rPr lang="zh-TW" altLang="en-US" sz="2400" dirty="0" smtClean="0">
                <a:solidFill>
                  <a:schemeClr val="tx1">
                    <a:lumMod val="65000"/>
                  </a:schemeClr>
                </a:solidFill>
                <a:latin typeface="17"/>
              </a:rPr>
              <a:t>系辦有筆電可外借教學用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17"/>
              </a:rPr>
              <a:t>)</a:t>
            </a:r>
            <a:endParaRPr lang="en-US" altLang="zh-TW" sz="2400" dirty="0">
              <a:solidFill>
                <a:schemeClr val="tx1">
                  <a:lumMod val="65000"/>
                </a:schemeClr>
              </a:solidFill>
              <a:latin typeface="17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 smtClean="0"/>
              <a:t>光筆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簡報筆</a:t>
            </a:r>
            <a:r>
              <a:rPr lang="en-US" altLang="zh-TW" sz="3600" dirty="0" smtClean="0"/>
              <a:t>)</a:t>
            </a:r>
            <a:r>
              <a:rPr lang="en-US" altLang="zh-TW" sz="3600" dirty="0"/>
              <a:t> </a:t>
            </a:r>
            <a:r>
              <a:rPr lang="en-US" altLang="zh-TW" sz="2600" dirty="0" smtClean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系辦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有可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外借教學用</a:t>
            </a:r>
            <a:r>
              <a:rPr lang="en-US" altLang="zh-TW" sz="2600" dirty="0" smtClean="0">
                <a:solidFill>
                  <a:schemeClr val="tx1">
                    <a:lumMod val="65000"/>
                  </a:schemeClr>
                </a:solidFill>
              </a:rPr>
              <a:t>)</a:t>
            </a:r>
            <a:endParaRPr lang="en-US" altLang="zh-TW" sz="3600" dirty="0" smtClean="0">
              <a:solidFill>
                <a:schemeClr val="tx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 smtClean="0"/>
              <a:t>無線麥克風</a:t>
            </a:r>
            <a:r>
              <a:rPr lang="en-US" altLang="zh-TW" sz="2600" dirty="0" smtClean="0">
                <a:solidFill>
                  <a:schemeClr val="tx1">
                    <a:lumMod val="65000"/>
                  </a:schemeClr>
                </a:solidFill>
              </a:rPr>
              <a:t>(EB105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 smtClean="0">
                <a:solidFill>
                  <a:schemeClr val="tx1">
                    <a:lumMod val="65000"/>
                  </a:schemeClr>
                </a:solidFill>
              </a:rPr>
              <a:t>EC107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EC108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EC109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 smtClean="0">
                <a:solidFill>
                  <a:schemeClr val="tx1">
                    <a:lumMod val="65000"/>
                  </a:schemeClr>
                </a:solidFill>
              </a:rPr>
              <a:t>EC301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EC501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EC502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EC503</a:t>
            </a:r>
            <a:r>
              <a:rPr lang="zh-TW" altLang="en-US" sz="2600" dirty="0" smtClean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EC504-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組合包內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413104" cy="1872208"/>
          </a:xfrm>
        </p:spPr>
        <p:txBody>
          <a:bodyPr>
            <a:noAutofit/>
          </a:bodyPr>
          <a:lstStyle/>
          <a:p>
            <a:pPr algn="ctr"/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Welcome</a:t>
            </a:r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zh-TW" altLang="en-US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歡迎加入化材系</a:t>
            </a:r>
            <a:endParaRPr lang="zh-TW" altLang="en-US" sz="7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i="1" dirty="0" smtClean="0"/>
              <a:t>感謝您的聆聽</a:t>
            </a:r>
            <a:r>
              <a:rPr lang="en-US" altLang="zh-TW" sz="3200" i="1" dirty="0" smtClean="0"/>
              <a:t>~</a:t>
            </a:r>
            <a:endParaRPr lang="zh-TW" alt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569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5150</TotalTime>
  <Words>445</Words>
  <Application>Microsoft Office PowerPoint</Application>
  <PresentationFormat>如螢幕大小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17</vt:lpstr>
      <vt:lpstr>微軟正黑體</vt:lpstr>
      <vt:lpstr>新細明體</vt:lpstr>
      <vt:lpstr>Arial</vt:lpstr>
      <vt:lpstr>Century Gothic</vt:lpstr>
      <vt:lpstr>Lucida Calligraphy</vt:lpstr>
      <vt:lpstr>Wingdings</vt:lpstr>
      <vt:lpstr>Wingdings 3</vt:lpstr>
      <vt:lpstr>離子</vt:lpstr>
      <vt:lpstr>業務介紹與宣導</vt:lpstr>
      <vt:lpstr>主要業務</vt:lpstr>
      <vt:lpstr>宣導事項</vt:lpstr>
      <vt:lpstr>宣導事項</vt:lpstr>
      <vt:lpstr>教室使用相關設備</vt:lpstr>
      <vt:lpstr>Welcome 歡迎加入化材系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業務介紹與宣導</dc:title>
  <dc:creator>ASUS</dc:creator>
  <cp:lastModifiedBy>ASUS</cp:lastModifiedBy>
  <cp:revision>69</cp:revision>
  <dcterms:created xsi:type="dcterms:W3CDTF">2019-08-26T08:14:34Z</dcterms:created>
  <dcterms:modified xsi:type="dcterms:W3CDTF">2021-09-16T02:16:28Z</dcterms:modified>
</cp:coreProperties>
</file>